
<file path=[Content_Types].xml><?xml version="1.0" encoding="utf-8"?>
<Types xmlns="http://schemas.openxmlformats.org/package/2006/content-types">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62" r:id="rId5"/>
    <p:sldId id="322" r:id="rId6"/>
    <p:sldId id="258"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23" r:id="rId47"/>
    <p:sldId id="312" r:id="rId48"/>
    <p:sldId id="313" r:id="rId49"/>
    <p:sldId id="314" r:id="rId50"/>
    <p:sldId id="315" r:id="rId51"/>
    <p:sldId id="316" r:id="rId52"/>
    <p:sldId id="317" r:id="rId53"/>
    <p:sldId id="318" r:id="rId54"/>
    <p:sldId id="319" r:id="rId55"/>
    <p:sldId id="320" r:id="rId56"/>
    <p:sldId id="325" r:id="rId57"/>
    <p:sldId id="321" r:id="rId58"/>
    <p:sldId id="324"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55" r:id="rId78"/>
    <p:sldId id="345" r:id="rId79"/>
    <p:sldId id="346" r:id="rId80"/>
    <p:sldId id="347" r:id="rId81"/>
    <p:sldId id="348" r:id="rId82"/>
    <p:sldId id="349" r:id="rId83"/>
    <p:sldId id="350" r:id="rId84"/>
    <p:sldId id="351" r:id="rId85"/>
    <p:sldId id="352" r:id="rId86"/>
    <p:sldId id="353" r:id="rId87"/>
    <p:sldId id="356" r:id="rId88"/>
    <p:sldId id="354" r:id="rId89"/>
    <p:sldId id="357" r:id="rId90"/>
    <p:sldId id="358" r:id="rId91"/>
    <p:sldId id="359" r:id="rId92"/>
    <p:sldId id="360" r:id="rId93"/>
    <p:sldId id="361" r:id="rId94"/>
    <p:sldId id="362" r:id="rId95"/>
    <p:sldId id="363" r:id="rId96"/>
    <p:sldId id="364" r:id="rId97"/>
    <p:sldId id="365" r:id="rId98"/>
    <p:sldId id="366" r:id="rId99"/>
    <p:sldId id="367" r:id="rId100"/>
    <p:sldId id="368" r:id="rId101"/>
    <p:sldId id="369" r:id="rId102"/>
    <p:sldId id="370" r:id="rId103"/>
    <p:sldId id="371" r:id="rId104"/>
    <p:sldId id="372" r:id="rId105"/>
    <p:sldId id="373" r:id="rId106"/>
    <p:sldId id="374" r:id="rId107"/>
    <p:sldId id="375" r:id="rId108"/>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76" userDrawn="1">
          <p15:clr>
            <a:srgbClr val="A4A3A4"/>
          </p15:clr>
        </p15:guide>
        <p15:guide id="2" pos="28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76"/>
        <p:guide pos="2892"/>
      </p:guideLst>
    </p:cSldViewPr>
  </p:slide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8.xml"/><Relationship Id="rId109" Type="http://schemas.openxmlformats.org/officeDocument/2006/relationships/presProps" Target="presProps.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54296"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zh-CN" altLang="en-US" dirty="0"/>
          </a:p>
        </p:txBody>
      </p:sp>
      <p:sp>
        <p:nvSpPr>
          <p:cNvPr id="8" name="Footer Placeholder 7"/>
          <p:cNvSpPr>
            <a:spLocks noGrp="1"/>
          </p:cNvSpPr>
          <p:nvPr>
            <p:ph type="ftr" sz="quarter" idx="11"/>
          </p:nvPr>
        </p:nvSpPr>
        <p:spPr/>
        <p:txBody>
          <a:bodyPr/>
          <a:lstStyle/>
          <a:p>
            <a:pPr lvl="0"/>
            <a:endParaRPr lang="zh-CN" altLang="en-US" dirty="0"/>
          </a:p>
        </p:txBody>
      </p:sp>
      <p:sp>
        <p:nvSpPr>
          <p:cNvPr id="9" name="Slide Number Placeholder 8"/>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zh-CN" altLang="en-US" dirty="0"/>
          </a:p>
        </p:txBody>
      </p:sp>
      <p:sp>
        <p:nvSpPr>
          <p:cNvPr id="4" name="Footer Placeholder 3"/>
          <p:cNvSpPr>
            <a:spLocks noGrp="1"/>
          </p:cNvSpPr>
          <p:nvPr>
            <p:ph type="ftr" sz="quarter" idx="11"/>
          </p:nvPr>
        </p:nvSpPr>
        <p:spPr/>
        <p:txBody>
          <a:bodyPr/>
          <a:lstStyle/>
          <a:p>
            <a:pPr lvl="0"/>
            <a:endParaRPr lang="zh-CN" altLang="en-US" dirty="0"/>
          </a:p>
        </p:txBody>
      </p:sp>
      <p:sp>
        <p:nvSpPr>
          <p:cNvPr id="5" name="Slide Number Placeholder 4"/>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zh-CN" altLang="en-US" dirty="0"/>
          </a:p>
        </p:txBody>
      </p:sp>
      <p:sp>
        <p:nvSpPr>
          <p:cNvPr id="3" name="Footer Placeholder 2"/>
          <p:cNvSpPr>
            <a:spLocks noGrp="1"/>
          </p:cNvSpPr>
          <p:nvPr>
            <p:ph type="ftr" sz="quarter" idx="11"/>
          </p:nvPr>
        </p:nvSpPr>
        <p:spPr/>
        <p:txBody>
          <a:bodyPr/>
          <a:lstStyle/>
          <a:p>
            <a:pPr lvl="0"/>
            <a:endParaRPr lang="zh-CN" altLang="en-US" dirty="0"/>
          </a:p>
        </p:txBody>
      </p:sp>
      <p:sp>
        <p:nvSpPr>
          <p:cNvPr id="4" name="Slide Number Placeholder 3"/>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5293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54296"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zh-CN" altLang="en-US" dirty="0"/>
          </a:p>
        </p:txBody>
      </p:sp>
      <p:sp>
        <p:nvSpPr>
          <p:cNvPr id="8" name="Footer Placeholder 7"/>
          <p:cNvSpPr>
            <a:spLocks noGrp="1"/>
          </p:cNvSpPr>
          <p:nvPr>
            <p:ph type="ftr" sz="quarter" idx="11"/>
          </p:nvPr>
        </p:nvSpPr>
        <p:spPr/>
        <p:txBody>
          <a:bodyPr/>
          <a:lstStyle/>
          <a:p>
            <a:pPr lvl="0"/>
            <a:endParaRPr lang="zh-CN" altLang="en-US" dirty="0"/>
          </a:p>
        </p:txBody>
      </p:sp>
      <p:sp>
        <p:nvSpPr>
          <p:cNvPr id="9" name="Slide Number Placeholder 8"/>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zh-CN" altLang="en-US" dirty="0"/>
          </a:p>
        </p:txBody>
      </p:sp>
      <p:sp>
        <p:nvSpPr>
          <p:cNvPr id="4" name="Footer Placeholder 3"/>
          <p:cNvSpPr>
            <a:spLocks noGrp="1"/>
          </p:cNvSpPr>
          <p:nvPr>
            <p:ph type="ftr" sz="quarter" idx="11"/>
          </p:nvPr>
        </p:nvSpPr>
        <p:spPr/>
        <p:txBody>
          <a:bodyPr/>
          <a:lstStyle/>
          <a:p>
            <a:pPr lvl="0"/>
            <a:endParaRPr lang="zh-CN" altLang="en-US" dirty="0"/>
          </a:p>
        </p:txBody>
      </p:sp>
      <p:sp>
        <p:nvSpPr>
          <p:cNvPr id="5" name="Slide Number Placeholder 4"/>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zh-CN" altLang="en-US" dirty="0"/>
          </a:p>
        </p:txBody>
      </p:sp>
      <p:sp>
        <p:nvSpPr>
          <p:cNvPr id="3" name="Footer Placeholder 2"/>
          <p:cNvSpPr>
            <a:spLocks noGrp="1"/>
          </p:cNvSpPr>
          <p:nvPr>
            <p:ph type="ftr" sz="quarter" idx="11"/>
          </p:nvPr>
        </p:nvSpPr>
        <p:spPr/>
        <p:txBody>
          <a:bodyPr/>
          <a:lstStyle/>
          <a:p>
            <a:pPr lvl="0"/>
            <a:endParaRPr lang="zh-CN" altLang="en-US" dirty="0"/>
          </a:p>
        </p:txBody>
      </p:sp>
      <p:sp>
        <p:nvSpPr>
          <p:cNvPr id="4" name="Slide Number Placeholder 3"/>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zh-CN" altLang="en-US" dirty="0"/>
          </a:p>
        </p:txBody>
      </p:sp>
      <p:sp>
        <p:nvSpPr>
          <p:cNvPr id="6" name="Footer Placeholder 5"/>
          <p:cNvSpPr>
            <a:spLocks noGrp="1"/>
          </p:cNvSpPr>
          <p:nvPr>
            <p:ph type="ftr" sz="quarter" idx="11"/>
          </p:nvPr>
        </p:nvSpPr>
        <p:spPr/>
        <p:txBody>
          <a:bodyPr/>
          <a:lstStyle/>
          <a:p>
            <a:pPr lvl="0"/>
            <a:endParaRPr lang="zh-CN" altLang="en-US" dirty="0"/>
          </a:p>
        </p:txBody>
      </p:sp>
      <p:sp>
        <p:nvSpPr>
          <p:cNvPr id="7" name="Slide Number Placeholder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5293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zh-CN" altLang="en-US" dirty="0"/>
          </a:p>
        </p:txBody>
      </p:sp>
      <p:sp>
        <p:nvSpPr>
          <p:cNvPr id="5" name="Footer Placeholder 4"/>
          <p:cNvSpPr>
            <a:spLocks noGrp="1"/>
          </p:cNvSpPr>
          <p:nvPr>
            <p:ph type="ftr" sz="quarter" idx="11"/>
          </p:nvPr>
        </p:nvSpPr>
        <p:spPr/>
        <p:txBody>
          <a:bodyPr/>
          <a:lstStyle/>
          <a:p>
            <a:pPr lvl="0"/>
            <a:endParaRPr lang="zh-CN" altLang="en-US" dirty="0"/>
          </a:p>
        </p:txBody>
      </p:sp>
      <p:sp>
        <p:nvSpPr>
          <p:cNvPr id="6" name="Slide Number Placeholder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Title 1025"/>
          <p:cNvSpPr>
            <a:spLocks noGrp="1"/>
          </p:cNvSpPr>
          <p:nvPr>
            <p:ph type="title"/>
          </p:nvPr>
        </p:nvSpPr>
        <p:spPr>
          <a:xfrm>
            <a:off x="457200" y="274638"/>
            <a:ext cx="8229600" cy="1143000"/>
          </a:xfrm>
          <a:prstGeom prst="rect">
            <a:avLst/>
          </a:prstGeom>
          <a:noFill/>
          <a:ln w="9525">
            <a:noFill/>
          </a:ln>
        </p:spPr>
        <p:txBody>
          <a:bodyPr anchor="ctr" anchorCtr="0"/>
          <a:p>
            <a:pPr lvl="0"/>
            <a:r>
              <a:t>Click to edit Master title style</a:t>
            </a:r>
          </a:p>
        </p:txBody>
      </p:sp>
      <p:sp>
        <p:nvSpPr>
          <p:cNvPr id="1027" name="Text Placeholder 1026"/>
          <p:cNvSpPr>
            <a:spLocks noGrp="1"/>
          </p:cNvSpPr>
          <p:nvPr>
            <p:ph type="body" idx="1"/>
          </p:nvPr>
        </p:nvSpPr>
        <p:spPr>
          <a:xfrm>
            <a:off x="457200" y="1600200"/>
            <a:ext cx="82296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ea typeface="SimSun" panose="02010600030101010101" pitchFamily="2" charset="-122"/>
              </a:defRPr>
            </a:lvl1pPr>
          </a:lstStyle>
          <a:p>
            <a:pPr lvl="0"/>
            <a:endParaRPr lang="zh-CN" altLang="en-US"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ea typeface="SimSun" panose="02010600030101010101" pitchFamily="2" charset="-122"/>
              </a:defRPr>
            </a:lvl1pPr>
          </a:lstStyle>
          <a:p>
            <a:pPr lvl="0"/>
            <a:endParaRPr lang="zh-CN" altLang="en-US"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ea typeface="SimSun" panose="02010600030101010101" pitchFamily="2" charset="-122"/>
              </a:defRPr>
            </a:lvl1pPr>
          </a:lstStyle>
          <a:p>
            <a:pPr lvl="0"/>
            <a:fld id="{9A0DB2DC-4C9A-4742-B13C-FB6460FD3503}" type="slidenum">
              <a:rPr lang="zh-CN" altLang="en-US" dirty="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Title 1025"/>
          <p:cNvSpPr>
            <a:spLocks noGrp="1"/>
          </p:cNvSpPr>
          <p:nvPr>
            <p:ph type="title"/>
          </p:nvPr>
        </p:nvSpPr>
        <p:spPr>
          <a:xfrm>
            <a:off x="457200" y="274638"/>
            <a:ext cx="8229600" cy="1143000"/>
          </a:xfrm>
          <a:prstGeom prst="rect">
            <a:avLst/>
          </a:prstGeom>
          <a:noFill/>
          <a:ln w="9525">
            <a:noFill/>
          </a:ln>
        </p:spPr>
        <p:txBody>
          <a:bodyPr anchor="ctr" anchorCtr="0"/>
          <a:p>
            <a:pPr lvl="0"/>
            <a:r>
              <a:t>Click to edit Master title style</a:t>
            </a:r>
          </a:p>
        </p:txBody>
      </p:sp>
      <p:sp>
        <p:nvSpPr>
          <p:cNvPr id="1027" name="Text Placeholder 1026"/>
          <p:cNvSpPr>
            <a:spLocks noGrp="1"/>
          </p:cNvSpPr>
          <p:nvPr>
            <p:ph type="body" idx="1"/>
          </p:nvPr>
        </p:nvSpPr>
        <p:spPr>
          <a:xfrm>
            <a:off x="457200" y="1600200"/>
            <a:ext cx="82296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ea typeface="SimSun" panose="02010600030101010101" pitchFamily="2" charset="-122"/>
              </a:defRPr>
            </a:lvl1pPr>
          </a:lstStyle>
          <a:p>
            <a:pPr lvl="0"/>
            <a:endParaRPr lang="zh-CN" altLang="en-US"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ea typeface="SimSun" panose="02010600030101010101" pitchFamily="2" charset="-122"/>
              </a:defRPr>
            </a:lvl1pPr>
          </a:lstStyle>
          <a:p>
            <a:pPr lvl="0"/>
            <a:endParaRPr lang="zh-CN" altLang="en-US"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ea typeface="SimSun" panose="02010600030101010101" pitchFamily="2" charset="-122"/>
              </a:defRPr>
            </a:lvl1pPr>
          </a:lstStyle>
          <a:p>
            <a:pPr lvl="0"/>
            <a:fld id="{9A0DB2DC-4C9A-4742-B13C-FB6460FD3503}" type="slidenum">
              <a:rPr lang="zh-CN" altLang="en-US" dirty="0"/>
            </a:fld>
            <a:endParaRPr lang="zh-CN"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GIF"/></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GIF"/></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3.GIF"/></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4.GIF"/></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4.GIF"/></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GIF"/></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6.GIF"/></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8.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0.GIF"/></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4.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5.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7.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8.GIF"/></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9.GI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0.GIF"/></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1.GIF"/></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2.GI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3.GIF"/></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4.GIF"/></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5.GIF"/></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6.GI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7.GI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tretch>
            <a:fillRect/>
          </a:stretch>
        </p:blipFill>
        <p:spPr>
          <a:xfrm>
            <a:off x="0" y="85725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899160" y="629920"/>
            <a:ext cx="7419975" cy="5650230"/>
          </a:xfrm>
          <a:prstGeom prst="rect">
            <a:avLst/>
          </a:prstGeom>
          <a:noFill/>
        </p:spPr>
        <p:txBody>
          <a:bodyPr wrap="square" rtlCol="0">
            <a:noAutofit/>
          </a:bodyPr>
          <a:p>
            <a:pPr algn="ctr"/>
            <a:r>
              <a:rPr lang="en-US" altLang="en-US" sz="2400" b="1">
                <a:solidFill>
                  <a:schemeClr val="accent5">
                    <a:lumMod val="75000"/>
                  </a:schemeClr>
                </a:solidFill>
              </a:rPr>
              <a:t>BRAINIACS OLYMPIAD 2026 </a:t>
            </a:r>
            <a:endParaRPr lang="en-US" altLang="en-US" sz="2400" b="1">
              <a:solidFill>
                <a:schemeClr val="accent5">
                  <a:lumMod val="75000"/>
                </a:schemeClr>
              </a:solidFill>
            </a:endParaRPr>
          </a:p>
          <a:p>
            <a:pPr algn="ctr"/>
            <a:r>
              <a:rPr lang="en-US" altLang="en-US" sz="2400" b="1">
                <a:solidFill>
                  <a:schemeClr val="accent5">
                    <a:lumMod val="75000"/>
                  </a:schemeClr>
                </a:solidFill>
              </a:rPr>
              <a:t>CODING SAMPLE CHALLENGES </a:t>
            </a:r>
            <a:endParaRPr lang="en-US" altLang="en-US" sz="2400" b="1">
              <a:solidFill>
                <a:schemeClr val="accent5">
                  <a:lumMod val="75000"/>
                </a:schemeClr>
              </a:solidFill>
            </a:endParaRPr>
          </a:p>
          <a:p>
            <a:pPr algn="ctr"/>
            <a:r>
              <a:rPr lang="en-US" altLang="en-US" sz="2400" b="1">
                <a:solidFill>
                  <a:schemeClr val="accent5">
                    <a:lumMod val="75000"/>
                  </a:schemeClr>
                </a:solidFill>
              </a:rPr>
              <a:t>(GRADES 3–4)</a:t>
            </a:r>
            <a:endParaRPr lang="en-US" altLang="en-US" sz="2400" b="1">
              <a:solidFill>
                <a:schemeClr val="accent5">
                  <a:lumMod val="75000"/>
                </a:schemeClr>
              </a:solidFill>
            </a:endParaRPr>
          </a:p>
          <a:p>
            <a:pPr algn="ctr"/>
            <a:endParaRPr lang="en-US" altLang="en-US" sz="20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pPr algn="ctr"/>
            <a:r>
              <a:rPr lang="en-US" altLang="en-US" sz="3200"/>
              <a:t>Easy challenges – 40</a:t>
            </a:r>
            <a:endParaRPr lang="en-US" altLang="en-US" sz="3200"/>
          </a:p>
          <a:p>
            <a:pPr algn="ctr"/>
            <a:r>
              <a:rPr lang="en-US" altLang="en-US" sz="3200"/>
              <a:t>Medium challenges – 40</a:t>
            </a:r>
            <a:endParaRPr lang="en-US" altLang="en-US" sz="3200"/>
          </a:p>
          <a:p>
            <a:pPr algn="ctr"/>
            <a:r>
              <a:rPr lang="en-US" altLang="en-US" sz="3200"/>
              <a:t>Hard challenges – 20 </a:t>
            </a:r>
            <a:endParaRPr lang="en-US" altLang="en-US" sz="3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899160" y="629920"/>
            <a:ext cx="7419975" cy="5650230"/>
          </a:xfrm>
          <a:prstGeom prst="rect">
            <a:avLst/>
          </a:prstGeom>
          <a:noFill/>
        </p:spPr>
        <p:txBody>
          <a:bodyPr wrap="square" rtlCol="0">
            <a:noAutofit/>
          </a:bodyPr>
          <a:p>
            <a:pPr algn="ctr"/>
            <a:endParaRPr lang="en-US" altLang="en-US" sz="20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pPr algn="ctr"/>
            <a:r>
              <a:rPr lang="en-US" altLang="en-US" sz="5400">
                <a:solidFill>
                  <a:schemeClr val="accent1">
                    <a:lumMod val="75000"/>
                  </a:schemeClr>
                </a:solidFill>
              </a:rPr>
              <a:t>Easy challenges – 40</a:t>
            </a:r>
            <a:endParaRPr lang="en-US" altLang="en-US" sz="5400">
              <a:solidFill>
                <a:schemeClr val="accent1">
                  <a:lumMod val="75000"/>
                </a:schemeClr>
              </a:solidFill>
            </a:endParaRPr>
          </a:p>
          <a:p>
            <a:pPr algn="ctr"/>
            <a:endParaRPr lang="en-US" altLang="en-US" sz="5400">
              <a:solidFill>
                <a:schemeClr val="accent1">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62992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r>
              <a:rPr lang="en-US" altLang="en-US" sz="3200" b="1"/>
              <a:t>1.</a:t>
            </a:r>
            <a:r>
              <a:rPr lang="en-US" altLang="en-US" sz="3200"/>
              <a:t> </a:t>
            </a:r>
            <a:r>
              <a:rPr lang="en-US" altLang="en-US" sz="2800"/>
              <a:t>Create a program where a sprite walks from left to right across the stage.</a:t>
            </a:r>
            <a:endParaRPr lang="en-US" altLang="en-US" sz="2800"/>
          </a:p>
          <a:p>
            <a:pPr algn="just"/>
            <a:r>
              <a:rPr lang="en-US" altLang="en-US" sz="2800"/>
              <a:t>When the sprite touches the edge of the stage, it should turn around and walk the other way.</a:t>
            </a:r>
            <a:endParaRPr lang="en-US" altLang="en-US" sz="2800"/>
          </a:p>
          <a:p>
            <a:pPr algn="just"/>
            <a:r>
              <a:rPr lang="en-US" altLang="en-US" sz="2800"/>
              <a:t>While walking, the sprite’s legs should move (leg animation).</a:t>
            </a:r>
            <a:endParaRPr lang="en-US" alt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62992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r>
              <a:rPr lang="en-US" altLang="en-US" sz="3200" b="1"/>
              <a:t>2.</a:t>
            </a:r>
            <a:r>
              <a:rPr lang="en-US" altLang="en-US" sz="3200"/>
              <a:t> Create a program where the sprite plays different animal sounds when specific keys are pressed:</a:t>
            </a:r>
            <a:endParaRPr lang="en-US" altLang="en-US" sz="3200"/>
          </a:p>
          <a:p>
            <a:pPr algn="just"/>
            <a:r>
              <a:rPr lang="en-US" altLang="en-US" sz="3200"/>
              <a:t>Key C → play “meow”</a:t>
            </a:r>
            <a:endParaRPr lang="en-US" altLang="en-US" sz="3200"/>
          </a:p>
          <a:p>
            <a:pPr algn="just"/>
            <a:r>
              <a:rPr lang="en-US" altLang="en-US" sz="3200"/>
              <a:t>Key D → play “bark”</a:t>
            </a:r>
            <a:endParaRPr lang="en-US" altLang="en-US" sz="3200"/>
          </a:p>
          <a:p>
            <a:pPr algn="just"/>
            <a:r>
              <a:rPr lang="en-US" altLang="en-US" sz="3200"/>
              <a:t>Key R → play “cock-a-doodle-doo”</a:t>
            </a:r>
            <a:endParaRPr lang="en-US" altLang="en-US" sz="3200"/>
          </a:p>
          <a:p>
            <a:pPr algn="just"/>
            <a:r>
              <a:rPr lang="en-US" altLang="en-US" sz="3200"/>
              <a:t>Key P → play “oink”</a:t>
            </a:r>
            <a:endParaRPr lang="en-US" altLang="en-US" sz="3200"/>
          </a:p>
          <a:p>
            <a:pPr algn="just"/>
            <a:r>
              <a:rPr lang="en-US" altLang="en-US" sz="3200"/>
              <a:t>Key H → play “neigh”</a:t>
            </a:r>
            <a:endParaRPr lang="en-US" altLang="en-US" sz="3200"/>
          </a:p>
          <a:p>
            <a:pPr algn="just"/>
            <a:r>
              <a:rPr lang="en-US" altLang="en-US" sz="3200"/>
              <a:t>Key W → play “howl”</a:t>
            </a:r>
            <a:endParaRPr lang="en-US" altLang="en-US" sz="3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r>
              <a:rPr lang="en-US" altLang="en-US" sz="3200" b="1"/>
              <a:t>3.</a:t>
            </a:r>
            <a:r>
              <a:rPr lang="en-US" altLang="en-US" sz="3200"/>
              <a:t> </a:t>
            </a:r>
            <a:r>
              <a:rPr lang="en-US" altLang="en-US" sz="2800"/>
              <a:t>Create a program where the sprite plays different sounds and transforms into animals when specific keys are pressed:</a:t>
            </a:r>
            <a:endParaRPr lang="en-US" altLang="en-US" sz="2800"/>
          </a:p>
          <a:p>
            <a:pPr algn="just"/>
            <a:r>
              <a:rPr lang="en-US" altLang="en-US" sz="2800"/>
              <a:t>Key C → play “meow” – transforms into a cat</a:t>
            </a:r>
            <a:endParaRPr lang="en-US" altLang="en-US" sz="2800"/>
          </a:p>
          <a:p>
            <a:pPr algn="just"/>
            <a:r>
              <a:rPr lang="en-US" altLang="en-US" sz="2800"/>
              <a:t>Key D → play “bark” – transforms into a dog</a:t>
            </a:r>
            <a:endParaRPr lang="en-US" altLang="en-US" sz="2800"/>
          </a:p>
          <a:p>
            <a:pPr algn="just"/>
            <a:r>
              <a:rPr lang="en-US" altLang="en-US" sz="2800"/>
              <a:t>Key R → play “cock-a-doodle-doo” – transforms into a rooster</a:t>
            </a:r>
            <a:endParaRPr lang="en-US" altLang="en-US" sz="2800"/>
          </a:p>
          <a:p>
            <a:pPr algn="just"/>
            <a:r>
              <a:rPr lang="en-US" altLang="en-US" sz="2800"/>
              <a:t>Key P → play “oink” – transforms into a pig</a:t>
            </a:r>
            <a:endParaRPr lang="en-US" altLang="en-US" sz="2800"/>
          </a:p>
          <a:p>
            <a:pPr algn="just"/>
            <a:r>
              <a:rPr lang="en-US" altLang="en-US" sz="2800"/>
              <a:t>Key H → play “neigh” – transforms into a horse</a:t>
            </a:r>
            <a:endParaRPr lang="en-US" altLang="en-US" sz="2800"/>
          </a:p>
          <a:p>
            <a:pPr algn="just"/>
            <a:r>
              <a:rPr lang="en-US" altLang="en-US" sz="2800"/>
              <a:t>Key W → play “howl” – transforms into a wolf</a:t>
            </a:r>
            <a:endParaRPr lang="en-US" altLang="en-US"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4.</a:t>
            </a:r>
            <a:r>
              <a:rPr lang="en-US" altLang="en-US" sz="3200"/>
              <a:t> Write a program where the sprite follows the mouse pointer. While walking, the sprite’s legs should move (leg animation).</a:t>
            </a:r>
            <a:endParaRPr lang="en-US" altLang="en-US" sz="3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5.</a:t>
            </a:r>
            <a:r>
              <a:rPr lang="en-US" altLang="en-US" sz="3200"/>
              <a:t> Write a program where the sprite is controlled using arrow keys. While walking, the sprite’s legs should move (leg animation).</a:t>
            </a:r>
            <a:endParaRPr lang="en-US" altLang="en-US"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6.</a:t>
            </a:r>
            <a:r>
              <a:rPr lang="en-US" altLang="en-US" sz="3200"/>
              <a:t> Draw a traffic light sprite and create an animation showing how the traffic light works.</a:t>
            </a:r>
            <a:endParaRPr lang="en-US" altLang="en-US" sz="3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7.</a:t>
            </a:r>
            <a:r>
              <a:rPr lang="en-US" altLang="en-US" sz="3200"/>
              <a:t> Create an animation of a falling ball as shown in the picture below.</a:t>
            </a:r>
            <a:endParaRPr lang="en-US" altLang="en-US" sz="2800"/>
          </a:p>
          <a:p>
            <a:pPr algn="just"/>
            <a:endParaRPr lang="en-US" altLang="en-US" sz="2800"/>
          </a:p>
          <a:p>
            <a:pPr algn="just"/>
            <a:endParaRPr lang="en-US" altLang="en-US" sz="2800"/>
          </a:p>
        </p:txBody>
      </p:sp>
      <p:pic>
        <p:nvPicPr>
          <p:cNvPr id="1073742850" name="Рисунок 16"/>
          <p:cNvPicPr>
            <a:picLocks noChangeAspect="1"/>
          </p:cNvPicPr>
          <p:nvPr/>
        </p:nvPicPr>
        <p:blipFill>
          <a:blip r:embed="rId1"/>
          <a:stretch>
            <a:fillRect/>
          </a:stretch>
        </p:blipFill>
        <p:spPr>
          <a:xfrm>
            <a:off x="1835785" y="2277110"/>
            <a:ext cx="5637530" cy="323342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r>
              <a:rPr lang="en-US" altLang="en-US" sz="3200" b="1"/>
              <a:t>8.</a:t>
            </a:r>
            <a:r>
              <a:rPr lang="en-US" altLang="en-US" sz="3200"/>
              <a:t> </a:t>
            </a:r>
            <a:r>
              <a:rPr lang="en-US" altLang="en-US" sz="2800" b="1"/>
              <a:t>Exploding Sprite</a:t>
            </a:r>
            <a:endParaRPr lang="en-US" altLang="en-US" sz="2800"/>
          </a:p>
          <a:p>
            <a:pPr algn="just"/>
            <a:r>
              <a:rPr lang="en-US" altLang="en-US" sz="2800"/>
              <a:t>When the green flag is clicked, the sprite appears in the center of the stage at its original size.</a:t>
            </a:r>
            <a:endParaRPr lang="en-US" altLang="en-US" sz="2800"/>
          </a:p>
          <a:p>
            <a:pPr algn="just"/>
            <a:r>
              <a:rPr lang="en-US" altLang="en-US" sz="2800"/>
              <a:t>When the sprite is clicked, it gradually shrinks, a boom sound plays, and then the sprite disappears.</a:t>
            </a:r>
            <a:endParaRPr lang="en-US" altLang="en-US" sz="2800"/>
          </a:p>
          <a:p>
            <a:pPr algn="just"/>
            <a:r>
              <a:rPr lang="en-US" altLang="en-US" sz="2800"/>
              <a:t>On the next program run, the sprite reappears in the center and returns to its original size.</a:t>
            </a:r>
            <a:endParaRPr lang="en-US" alt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r>
              <a:rPr lang="en-US" altLang="en-US" sz="3200" b="1"/>
              <a:t>9.</a:t>
            </a:r>
            <a:r>
              <a:rPr lang="en-US" altLang="en-US" sz="3200"/>
              <a:t> </a:t>
            </a:r>
            <a:r>
              <a:rPr lang="en-US" altLang="en-US" sz="2800" b="1"/>
              <a:t>Balloon Sprite</a:t>
            </a:r>
            <a:endParaRPr lang="en-US" altLang="en-US" sz="2800"/>
          </a:p>
          <a:p>
            <a:pPr algn="just"/>
            <a:r>
              <a:rPr lang="en-US" altLang="en-US" sz="2800"/>
              <a:t>Add a sprite called “Balloon”.</a:t>
            </a:r>
            <a:endParaRPr lang="en-US" altLang="en-US" sz="2800"/>
          </a:p>
          <a:p>
            <a:pPr algn="just"/>
            <a:r>
              <a:rPr lang="en-US" altLang="en-US" sz="2800"/>
              <a:t>When the green flag is clicked, the balloon shows in a random location for 2 seconds, then hides and shows in another random location.</a:t>
            </a:r>
            <a:endParaRPr lang="en-US" altLang="en-US" sz="2800"/>
          </a:p>
          <a:p>
            <a:pPr algn="just"/>
            <a:r>
              <a:rPr lang="en-US" altLang="en-US" sz="2800"/>
              <a:t>If the balloon is clicked, it pops: a “pop” sound plays, it hides, then shows in a new location with a new color.</a:t>
            </a:r>
            <a:endParaRPr lang="en-US" altLang="en-US" sz="2800"/>
          </a:p>
          <a:p>
            <a:pPr algn="just"/>
            <a:r>
              <a:rPr lang="en-US" altLang="en-US" sz="2800"/>
              <a:t>The balloon’s color changes only when it is popped.</a:t>
            </a:r>
            <a:endParaRPr lang="en-US" altLang="en-US"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10.</a:t>
            </a:r>
            <a:r>
              <a:rPr lang="en-US" altLang="en-US" sz="3200"/>
              <a:t> </a:t>
            </a:r>
            <a:r>
              <a:rPr lang="en-US" altLang="en-US" sz="2800" b="1"/>
              <a:t>Slow Steps</a:t>
            </a:r>
            <a:endParaRPr lang="en-US" altLang="en-US" sz="2800"/>
          </a:p>
          <a:p>
            <a:pPr algn="just"/>
            <a:r>
              <a:rPr lang="en-US" altLang="en-US" sz="2800"/>
              <a:t>The sprite asks for a number N, then moves N steps very slowly.</a:t>
            </a:r>
            <a:endParaRPr lang="en-US" altLang="en-US"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r>
              <a:rPr lang="en-US" altLang="en-US" sz="3200" b="1"/>
              <a:t>11.</a:t>
            </a:r>
            <a:r>
              <a:rPr lang="en-US" altLang="en-US" sz="3200"/>
              <a:t> </a:t>
            </a:r>
            <a:r>
              <a:rPr lang="en-US" altLang="en-US" sz="2800" b="1"/>
              <a:t>Growing Balloon</a:t>
            </a:r>
            <a:endParaRPr lang="en-US" altLang="en-US" sz="2800"/>
          </a:p>
          <a:p>
            <a:pPr algn="just"/>
            <a:r>
              <a:rPr lang="en-US" altLang="en-US" sz="2800"/>
              <a:t>Add a sprite “Balloon”.</a:t>
            </a:r>
            <a:endParaRPr lang="en-US" altLang="en-US" sz="2800"/>
          </a:p>
          <a:p>
            <a:pPr algn="just"/>
            <a:r>
              <a:rPr lang="en-US" altLang="en-US" sz="2800"/>
              <a:t>When the green flag is clicked, the balloon asks the user for a number between 150 and 300.</a:t>
            </a:r>
            <a:endParaRPr lang="en-US" altLang="en-US" sz="2800"/>
          </a:p>
          <a:p>
            <a:pPr algn="just"/>
            <a:r>
              <a:rPr lang="en-US" altLang="en-US" sz="2800"/>
              <a:t>The balloon grows smoothly to the specified size, then pops, returns to its original size, and asks the question again.</a:t>
            </a:r>
            <a:endParaRPr lang="en-US"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12.</a:t>
            </a:r>
            <a:r>
              <a:rPr lang="en-US" altLang="en-US" sz="3200"/>
              <a:t> </a:t>
            </a:r>
            <a:r>
              <a:rPr lang="en-US" altLang="en-US" sz="2800" b="1"/>
              <a:t>Draw a Square</a:t>
            </a:r>
            <a:endParaRPr lang="en-US" altLang="en-US" sz="2800"/>
          </a:p>
          <a:p>
            <a:pPr algn="just"/>
            <a:r>
              <a:rPr lang="en-US" altLang="en-US" sz="2800"/>
              <a:t>The sprite asks the user for a number N and then draws a square with sides of length N.</a:t>
            </a:r>
            <a:endParaRPr lang="en-US" alt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13.</a:t>
            </a:r>
            <a:r>
              <a:rPr lang="en-US" altLang="en-US" sz="3200"/>
              <a:t> </a:t>
            </a:r>
            <a:r>
              <a:rPr lang="en-US" altLang="en-US" sz="2800"/>
              <a:t>Write a program to control the sprite using the arrow keys. When the space key is pressed, the cat says its x and y position for two seconds.</a:t>
            </a:r>
            <a:endParaRPr lang="en-US" altLang="en-US"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endParaRPr lang="en-US" altLang="en-US" sz="3200" b="1"/>
          </a:p>
          <a:p>
            <a:pPr algn="just"/>
            <a:r>
              <a:rPr lang="en-US" altLang="en-US" sz="3200" b="1"/>
              <a:t>14.</a:t>
            </a:r>
            <a:r>
              <a:rPr lang="en-US" altLang="en-US" sz="3200"/>
              <a:t> </a:t>
            </a:r>
            <a:r>
              <a:rPr lang="en-US" altLang="en-US" sz="2800"/>
              <a:t>When the sprite is clicked, it runs away from the cursor to a random position.</a:t>
            </a:r>
            <a:endParaRPr lang="en-US" alt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15.</a:t>
            </a:r>
            <a:r>
              <a:rPr lang="en-US" altLang="en-US" sz="3200"/>
              <a:t> </a:t>
            </a:r>
            <a:r>
              <a:rPr lang="en-US" altLang="en-US" sz="2800"/>
              <a:t>When the “1” key is pressed, the sprite moves forward continuously; when “2” is pressed, it moves backward; and only when “3” is pressed - the sprite stops.</a:t>
            </a:r>
            <a:endParaRPr lang="en-US"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16.</a:t>
            </a:r>
            <a:r>
              <a:rPr lang="en-US" altLang="en-US" sz="3200"/>
              <a:t> </a:t>
            </a:r>
            <a:r>
              <a:rPr lang="en-US" altLang="en-US" sz="2800"/>
              <a:t>Create a dancing animation for the sprite. </a:t>
            </a:r>
            <a:endParaRPr lang="en-US" altLang="en-US" sz="2800"/>
          </a:p>
          <a:p>
            <a:pPr algn="just"/>
            <a:r>
              <a:rPr lang="en-US" altLang="en-US" sz="2800"/>
              <a:t>Example:</a:t>
            </a:r>
            <a:endParaRPr lang="en-US" altLang="en-US" sz="2800"/>
          </a:p>
          <a:p>
            <a:pPr algn="just"/>
            <a:endParaRPr lang="en-US" altLang="en-US" sz="2800"/>
          </a:p>
          <a:p>
            <a:pPr algn="just"/>
            <a:endParaRPr lang="en-US" altLang="en-US" sz="2800"/>
          </a:p>
        </p:txBody>
      </p:sp>
      <p:pic>
        <p:nvPicPr>
          <p:cNvPr id="2" name="Рисунок 7"/>
          <p:cNvPicPr>
            <a:picLocks noChangeAspect="1"/>
          </p:cNvPicPr>
          <p:nvPr/>
        </p:nvPicPr>
        <p:blipFill>
          <a:blip r:embed="rId1"/>
          <a:stretch>
            <a:fillRect/>
          </a:stretch>
        </p:blipFill>
        <p:spPr>
          <a:xfrm>
            <a:off x="1331595" y="2277110"/>
            <a:ext cx="6363970" cy="328866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17.</a:t>
            </a:r>
            <a:r>
              <a:rPr lang="en-US" altLang="en-US" sz="3200"/>
              <a:t> </a:t>
            </a:r>
            <a:r>
              <a:rPr lang="en-US" altLang="en-US" sz="2800"/>
              <a:t>Add the “Heart” sprite. Create an animation in which the heart pulses while a heartbeat sound plays simultaneously.</a:t>
            </a:r>
            <a:endParaRPr lang="en-US"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18.</a:t>
            </a:r>
            <a:r>
              <a:rPr lang="en-US" altLang="en-US" sz="3200"/>
              <a:t> </a:t>
            </a:r>
            <a:r>
              <a:rPr lang="en-US" altLang="en-US" sz="2800"/>
              <a:t>Write a program in which the sprite draws a triangle, changing the pen color on each side.</a:t>
            </a:r>
            <a:endParaRPr lang="en-US" altLang="en-US" sz="2800"/>
          </a:p>
          <a:p>
            <a:pPr algn="just"/>
            <a:endParaRPr lang="en-US" altLang="en-US" sz="2800"/>
          </a:p>
          <a:p>
            <a:pPr algn="just"/>
            <a:endParaRPr lang="en-US" altLang="en-US" sz="2800"/>
          </a:p>
        </p:txBody>
      </p:sp>
      <p:pic>
        <p:nvPicPr>
          <p:cNvPr id="2" name="Рисунок 1" descr="Изображение выглядит как снимок экрана, текст, программное обеспечение, Мультимедийное программное обеспечение&#10;&#10;Содержимое, созданное искусственным интеллектом, может быть неверным."/>
          <p:cNvPicPr>
            <a:picLocks noChangeAspect="1"/>
          </p:cNvPicPr>
          <p:nvPr/>
        </p:nvPicPr>
        <p:blipFill>
          <a:blip r:embed="rId1"/>
          <a:srcRect l="42070" t="23286" r="34023" b="30373"/>
          <a:stretch>
            <a:fillRect/>
          </a:stretch>
        </p:blipFill>
        <p:spPr>
          <a:xfrm>
            <a:off x="2771140" y="2060575"/>
            <a:ext cx="3281045" cy="357505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19.</a:t>
            </a:r>
            <a:r>
              <a:rPr lang="en-US" altLang="en-US" sz="3200"/>
              <a:t> </a:t>
            </a:r>
            <a:r>
              <a:rPr lang="en-US" altLang="en-US" sz="2800"/>
              <a:t>Write a program in which the sprite draws a hexagon, changing the pen color on each side.</a:t>
            </a:r>
            <a:endParaRPr lang="en-US" altLang="en-US" sz="2800"/>
          </a:p>
          <a:p>
            <a:pPr algn="just"/>
            <a:endParaRPr lang="en-US" altLang="en-US" sz="2800"/>
          </a:p>
          <a:p>
            <a:pPr algn="just"/>
            <a:endParaRPr lang="en-US" altLang="en-US" sz="2800"/>
          </a:p>
        </p:txBody>
      </p:sp>
      <p:pic>
        <p:nvPicPr>
          <p:cNvPr id="2" name="Рисунок 1" descr="Изображение выглядит как снимок экрана, текст, программное обеспечение, Мультимедийное программное обеспечение&#10;&#10;Содержимое, созданное искусственным интеллектом, может быть неверным."/>
          <p:cNvPicPr>
            <a:picLocks noChangeAspect="1"/>
          </p:cNvPicPr>
          <p:nvPr/>
        </p:nvPicPr>
        <p:blipFill>
          <a:blip r:embed="rId1"/>
          <a:srcRect l="41602" t="11023" r="29141" b="35983"/>
          <a:stretch>
            <a:fillRect/>
          </a:stretch>
        </p:blipFill>
        <p:spPr>
          <a:xfrm>
            <a:off x="2627630" y="2204720"/>
            <a:ext cx="3423285" cy="348678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20.</a:t>
            </a:r>
            <a:r>
              <a:rPr lang="en-US" altLang="en-US" sz="3200"/>
              <a:t> </a:t>
            </a:r>
            <a:r>
              <a:rPr lang="en-US" altLang="en-US" sz="2800"/>
              <a:t>Write a program in which the sprite draws a multicolored circle.</a:t>
            </a:r>
            <a:endParaRPr lang="en-US" altLang="en-US" sz="2800"/>
          </a:p>
          <a:p>
            <a:pPr algn="just"/>
            <a:endParaRPr lang="en-US" altLang="en-US" sz="2800"/>
          </a:p>
          <a:p>
            <a:pPr algn="just"/>
            <a:endParaRPr lang="en-US" altLang="en-US" sz="2800"/>
          </a:p>
        </p:txBody>
      </p:sp>
      <p:pic>
        <p:nvPicPr>
          <p:cNvPr id="2" name="Рисунок 1" descr="Изображение выглядит как текст, снимок экрана, программное обеспечение, Мультимедийное программное обеспечение&#10;&#10;Содержимое, созданное искусственным интеллектом, может быть неверным."/>
          <p:cNvPicPr>
            <a:picLocks noChangeAspect="1"/>
          </p:cNvPicPr>
          <p:nvPr/>
        </p:nvPicPr>
        <p:blipFill>
          <a:blip r:embed="rId1"/>
          <a:srcRect l="29141" t="23737" r="52422" b="32144"/>
          <a:stretch>
            <a:fillRect/>
          </a:stretch>
        </p:blipFill>
        <p:spPr>
          <a:xfrm>
            <a:off x="3107690" y="2039620"/>
            <a:ext cx="2928620" cy="3939540"/>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21.</a:t>
            </a:r>
            <a:r>
              <a:rPr lang="en-US" altLang="en-US" sz="3200"/>
              <a:t> </a:t>
            </a:r>
            <a:r>
              <a:rPr lang="en-US" altLang="en-US" sz="2800"/>
              <a:t>Write a program in which the sprite draws a star, changing the pen color on each side.</a:t>
            </a:r>
            <a:endParaRPr lang="en-US" altLang="en-US" sz="2800"/>
          </a:p>
        </p:txBody>
      </p:sp>
      <p:pic>
        <p:nvPicPr>
          <p:cNvPr id="2" name="Рисунок 10"/>
          <p:cNvPicPr>
            <a:picLocks noChangeAspect="1"/>
          </p:cNvPicPr>
          <p:nvPr/>
        </p:nvPicPr>
        <p:blipFill>
          <a:blip r:embed="rId1"/>
          <a:srcRect l="36031" t="30824" r="31519" b="36520"/>
          <a:stretch>
            <a:fillRect/>
          </a:stretch>
        </p:blipFill>
        <p:spPr>
          <a:xfrm>
            <a:off x="2124075" y="2493010"/>
            <a:ext cx="4788535" cy="2709545"/>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22.</a:t>
            </a:r>
            <a:r>
              <a:rPr lang="en-US" altLang="en-US" sz="3200"/>
              <a:t> </a:t>
            </a:r>
            <a:r>
              <a:rPr lang="en-US" altLang="en-US" sz="2800"/>
              <a:t>Write a program in which the cat draws a straight line 400 steps long, with a smooth thickening effect. An example of how the line should look:</a:t>
            </a:r>
            <a:endParaRPr lang="en-US" altLang="en-US" sz="2800"/>
          </a:p>
          <a:p>
            <a:pPr algn="just"/>
            <a:endParaRPr lang="en-US" altLang="en-US" sz="2800"/>
          </a:p>
          <a:p>
            <a:pPr algn="just"/>
            <a:endParaRPr lang="en-US" altLang="en-US" sz="2800"/>
          </a:p>
        </p:txBody>
      </p:sp>
      <p:pic>
        <p:nvPicPr>
          <p:cNvPr id="2" name="Рисунок 1"/>
          <p:cNvPicPr>
            <a:picLocks noChangeAspect="1"/>
          </p:cNvPicPr>
          <p:nvPr/>
        </p:nvPicPr>
        <p:blipFill>
          <a:blip r:embed="rId1"/>
          <a:stretch>
            <a:fillRect/>
          </a:stretch>
        </p:blipFill>
        <p:spPr>
          <a:xfrm>
            <a:off x="1979930" y="2853055"/>
            <a:ext cx="5120005" cy="293306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23.</a:t>
            </a:r>
            <a:r>
              <a:rPr lang="en-US" altLang="en-US" sz="3200"/>
              <a:t> </a:t>
            </a:r>
            <a:r>
              <a:rPr lang="en-US" altLang="en-US" sz="2800"/>
              <a:t>Write a program in which the sprite draws a circle with a smoothly thickening line.</a:t>
            </a:r>
            <a:endParaRPr lang="en-US" altLang="en-US" sz="2800"/>
          </a:p>
          <a:p>
            <a:pPr algn="just"/>
            <a:endParaRPr lang="en-US" altLang="en-US" sz="2800"/>
          </a:p>
          <a:p>
            <a:pPr algn="just"/>
            <a:endParaRPr lang="en-US" altLang="en-US" sz="2800"/>
          </a:p>
        </p:txBody>
      </p:sp>
      <p:pic>
        <p:nvPicPr>
          <p:cNvPr id="2" name="Рисунок 1"/>
          <p:cNvPicPr>
            <a:picLocks noChangeAspect="1"/>
          </p:cNvPicPr>
          <p:nvPr/>
        </p:nvPicPr>
        <p:blipFill>
          <a:blip r:embed="rId1"/>
          <a:stretch>
            <a:fillRect/>
          </a:stretch>
        </p:blipFill>
        <p:spPr>
          <a:xfrm>
            <a:off x="2352675" y="2550160"/>
            <a:ext cx="4287520" cy="329692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24.</a:t>
            </a:r>
            <a:r>
              <a:rPr lang="en-US" altLang="en-US" sz="3200"/>
              <a:t> </a:t>
            </a:r>
            <a:r>
              <a:rPr lang="en-US" altLang="en-US" sz="2800"/>
              <a:t>Write a program in which the sprite draws a circle with a smoothly thickening line and changing colors.</a:t>
            </a:r>
            <a:endParaRPr lang="en-US" altLang="en-US" sz="2800"/>
          </a:p>
          <a:p>
            <a:pPr algn="just"/>
            <a:endParaRPr lang="en-US" altLang="en-US" sz="2800"/>
          </a:p>
        </p:txBody>
      </p:sp>
      <p:pic>
        <p:nvPicPr>
          <p:cNvPr id="2" name="Рисунок 2"/>
          <p:cNvPicPr>
            <a:picLocks noChangeAspect="1"/>
          </p:cNvPicPr>
          <p:nvPr/>
        </p:nvPicPr>
        <p:blipFill>
          <a:blip r:embed="rId1"/>
          <a:stretch>
            <a:fillRect/>
          </a:stretch>
        </p:blipFill>
        <p:spPr>
          <a:xfrm>
            <a:off x="1475740" y="2564765"/>
            <a:ext cx="5996305" cy="343535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25.</a:t>
            </a:r>
            <a:r>
              <a:rPr lang="en-US" altLang="en-US" sz="3200"/>
              <a:t> </a:t>
            </a:r>
            <a:r>
              <a:rPr lang="en-US" altLang="en-US" sz="2800"/>
              <a:t>Create a program where pressing the Up arrow increases the sprite’s size by 5%, pressing the Down arrow decreases its size by 5%, and pressing the space bar returns its size to 100%.</a:t>
            </a:r>
            <a:endParaRPr lang="en-US" alt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26.</a:t>
            </a:r>
            <a:r>
              <a:rPr lang="en-US" altLang="en-US" sz="3200"/>
              <a:t> </a:t>
            </a:r>
            <a:r>
              <a:rPr lang="en-US" altLang="en-US" sz="2800"/>
              <a:t>Write a program to control the sprite with the arrow keys. If the sprite touches the black walls on the stage, it cannot pass through them and must stop in front of the obstacle.</a:t>
            </a:r>
            <a:endParaRPr lang="en-US" altLang="en-US"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r>
              <a:rPr lang="en-US" altLang="en-US" sz="3200" b="1"/>
              <a:t>27.</a:t>
            </a:r>
            <a:r>
              <a:rPr lang="en-US" altLang="en-US" sz="3200"/>
              <a:t> </a:t>
            </a:r>
            <a:r>
              <a:rPr lang="en-US" altLang="en-US" sz="2800"/>
              <a:t>Create a traffic light animation: the red light stays on for 5 seconds, then blinks 3 times; then the yellow light turns on for 3 seconds; after that, the green light turns on for 5 seconds and then blinks 3 times; the cycle ends with the yellow light again, which stays on for 3 seconds.</a:t>
            </a:r>
            <a:endParaRPr lang="en-US" altLang="en-US"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28.</a:t>
            </a:r>
            <a:r>
              <a:rPr lang="en-US" altLang="en-US" sz="3200"/>
              <a:t> </a:t>
            </a:r>
            <a:r>
              <a:rPr lang="en-US" altLang="en-US" sz="2800"/>
              <a:t>Write a program for the “White Square” sprite that, after clicking the green flag, draws a specified pattern on the stage using the pen. Example of the drawing:</a:t>
            </a:r>
            <a:endParaRPr lang="en-US" altLang="en-US" sz="2800"/>
          </a:p>
          <a:p>
            <a:pPr algn="just"/>
            <a:endParaRPr lang="en-US" altLang="en-US" sz="2800"/>
          </a:p>
        </p:txBody>
      </p:sp>
      <p:pic>
        <p:nvPicPr>
          <p:cNvPr id="2" name="Рисунок 1"/>
          <p:cNvPicPr>
            <a:picLocks noChangeAspect="1"/>
          </p:cNvPicPr>
          <p:nvPr/>
        </p:nvPicPr>
        <p:blipFill>
          <a:blip r:embed="rId1"/>
          <a:stretch>
            <a:fillRect/>
          </a:stretch>
        </p:blipFill>
        <p:spPr>
          <a:xfrm>
            <a:off x="2339340" y="2564765"/>
            <a:ext cx="4344670" cy="3419475"/>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endParaRPr lang="en-US" altLang="en-US" sz="3200" b="1"/>
          </a:p>
          <a:p>
            <a:pPr algn="just"/>
            <a:r>
              <a:rPr lang="en-US" altLang="en-US" sz="3200" b="1"/>
              <a:t>29.</a:t>
            </a:r>
            <a:r>
              <a:rPr lang="en-US" altLang="en-US" sz="3200"/>
              <a:t> </a:t>
            </a:r>
            <a:r>
              <a:rPr lang="en-US" altLang="en-US" sz="2800"/>
              <a:t>Create a firework animation using multicolored clones.</a:t>
            </a:r>
            <a:endParaRPr lang="en-US" altLang="en-US"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r>
              <a:rPr lang="en-US" altLang="en-US" sz="3200" b="1"/>
              <a:t>30.</a:t>
            </a:r>
            <a:r>
              <a:rPr lang="en-US" altLang="en-US" sz="3200"/>
              <a:t> </a:t>
            </a:r>
            <a:r>
              <a:rPr lang="en-US" altLang="en-US" sz="2800"/>
              <a:t>Create a “Cat and Mouse” game: there are two sprites on the stage — the Cat and the Mouse. The Cat is controlled with the arrow keys and can move in all directions. The Mouse follows the mouse pointer, constantly changing direction. If the Cat touches the Mouse, the game ends immediately and the Cat wins.</a:t>
            </a:r>
            <a:endParaRPr lang="en-US"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pPr algn="l"/>
            <a:endParaRPr lang="en-US" altLang="en-US" sz="1200"/>
          </a:p>
          <a:p>
            <a:pPr algn="l"/>
            <a:endParaRPr lang="en-US" altLang="en-US" sz="1200"/>
          </a:p>
          <a:p>
            <a:pPr algn="just"/>
            <a:endParaRPr lang="en-US" altLang="en-US" sz="3200" b="1"/>
          </a:p>
          <a:p>
            <a:pPr algn="just"/>
            <a:endParaRPr lang="en-US" altLang="en-US" sz="3200" b="1"/>
          </a:p>
          <a:p>
            <a:pPr algn="just"/>
            <a:endParaRPr lang="en-US" altLang="en-US" sz="3200" b="1"/>
          </a:p>
          <a:p>
            <a:pPr algn="just"/>
            <a:r>
              <a:rPr lang="en-US" altLang="en-US" sz="3200" b="1"/>
              <a:t>31.</a:t>
            </a:r>
            <a:r>
              <a:rPr lang="en-US" altLang="en-US" sz="3200"/>
              <a:t> </a:t>
            </a:r>
            <a:r>
              <a:rPr lang="en-US" altLang="en-US" sz="2800"/>
              <a:t>Create an animation of clouds moving across the stage; when the clouds reach the edge of the stage, they appear again on the opposite side.</a:t>
            </a:r>
            <a:endParaRPr lang="en-US" altLang="en-US"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32.</a:t>
            </a:r>
            <a:r>
              <a:rPr lang="en-US" altLang="en-US" sz="3200"/>
              <a:t> </a:t>
            </a:r>
            <a:r>
              <a:rPr lang="en-US" altLang="en-US" sz="2800"/>
              <a:t>Draw a “Flower” sprite. When the right arrow key (→) is pressed, the flower rotates clockwise; when the left arrow key (←) is pressed, the flower rotates counterclockwise.</a:t>
            </a:r>
            <a:endParaRPr lang="en-US" altLang="en-US" sz="2800"/>
          </a:p>
        </p:txBody>
      </p:sp>
      <p:pic>
        <p:nvPicPr>
          <p:cNvPr id="2" name="Рисунок 23"/>
          <p:cNvPicPr>
            <a:picLocks noChangeAspect="1"/>
          </p:cNvPicPr>
          <p:nvPr/>
        </p:nvPicPr>
        <p:blipFill>
          <a:blip r:embed="rId1"/>
          <a:stretch>
            <a:fillRect/>
          </a:stretch>
        </p:blipFill>
        <p:spPr>
          <a:xfrm>
            <a:off x="1979930" y="2997200"/>
            <a:ext cx="5208270" cy="2985135"/>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33.</a:t>
            </a:r>
            <a:r>
              <a:rPr lang="en-US" altLang="en-US" sz="3200"/>
              <a:t> </a:t>
            </a:r>
            <a:r>
              <a:rPr lang="en-US" altLang="en-US" sz="2400"/>
              <a:t>Draw a “Flower” sprite. When the → (right arrow) key is pressed, the flower rotates continuously clockwise; when the ← (left arrow) key is pressed, it rotates continuously counterclockwise; pressing the space key stops the rotation.</a:t>
            </a:r>
            <a:endParaRPr lang="en-US" altLang="en-US" sz="2400"/>
          </a:p>
          <a:p>
            <a:pPr algn="just"/>
            <a:endParaRPr lang="en-US" altLang="en-US" sz="2400"/>
          </a:p>
        </p:txBody>
      </p:sp>
      <p:pic>
        <p:nvPicPr>
          <p:cNvPr id="2" name="Рисунок 24"/>
          <p:cNvPicPr>
            <a:picLocks noChangeAspect="1"/>
          </p:cNvPicPr>
          <p:nvPr/>
        </p:nvPicPr>
        <p:blipFill>
          <a:blip r:embed="rId1"/>
          <a:stretch>
            <a:fillRect/>
          </a:stretch>
        </p:blipFill>
        <p:spPr>
          <a:xfrm>
            <a:off x="1403985" y="2708910"/>
            <a:ext cx="6282690" cy="3601085"/>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34.</a:t>
            </a:r>
            <a:r>
              <a:rPr lang="en-US" altLang="en-US" sz="3200"/>
              <a:t> </a:t>
            </a:r>
            <a:r>
              <a:rPr lang="en-US" altLang="en-US" sz="2800"/>
              <a:t>Draw a “Flower” sprite. When the sprite is clicked with the mouse pointer, it begins rotating around its axis.</a:t>
            </a:r>
            <a:endParaRPr lang="en-US" altLang="en-US" sz="2800"/>
          </a:p>
        </p:txBody>
      </p:sp>
      <p:pic>
        <p:nvPicPr>
          <p:cNvPr id="2" name="Рисунок 19" descr="Изображение выглядит как цветок&#10;&#10;Содержимое, созданное искусственным интеллектом, может быть неверным."/>
          <p:cNvPicPr>
            <a:picLocks noChangeAspect="1"/>
          </p:cNvPicPr>
          <p:nvPr/>
        </p:nvPicPr>
        <p:blipFill>
          <a:blip r:embed="rId1"/>
          <a:stretch>
            <a:fillRect/>
          </a:stretch>
        </p:blipFill>
        <p:spPr>
          <a:xfrm>
            <a:off x="1260475" y="2420620"/>
            <a:ext cx="6427470" cy="3683000"/>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35.</a:t>
            </a:r>
            <a:r>
              <a:rPr lang="en-US" altLang="en-US" sz="3200"/>
              <a:t> </a:t>
            </a:r>
            <a:r>
              <a:rPr lang="en-US" altLang="en-US" sz="2400"/>
              <a:t>Draw a “Flower” sprite. When the sprite is clicked with the mouse pointer, it begins rotating around its axis. Pressing the space key stops the rotation. After stopping, clicking the sprite again makes the flower rotate again.</a:t>
            </a:r>
            <a:endParaRPr lang="en-US" altLang="en-US" sz="2400"/>
          </a:p>
        </p:txBody>
      </p:sp>
      <p:pic>
        <p:nvPicPr>
          <p:cNvPr id="2" name="Рисунок 19"/>
          <p:cNvPicPr>
            <a:picLocks noChangeAspect="1"/>
          </p:cNvPicPr>
          <p:nvPr/>
        </p:nvPicPr>
        <p:blipFill>
          <a:blip r:embed="rId1"/>
          <a:stretch>
            <a:fillRect/>
          </a:stretch>
        </p:blipFill>
        <p:spPr>
          <a:xfrm>
            <a:off x="1403350" y="2708910"/>
            <a:ext cx="6304280" cy="3611880"/>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36.</a:t>
            </a:r>
            <a:r>
              <a:rPr lang="en-US" altLang="en-US" sz="2400"/>
              <a:t> Draw a “Flower” sprite. When the sprite is clicked with the mouse pointer, it starts rotating slowly around its axis; each subsequent click increases the rotation speed (the more clicks, the faster it spins). Pressing the space key stops the rotation.</a:t>
            </a:r>
            <a:endParaRPr lang="en-US" altLang="en-US" sz="2400"/>
          </a:p>
        </p:txBody>
      </p:sp>
      <p:pic>
        <p:nvPicPr>
          <p:cNvPr id="2" name="Рисунок 21"/>
          <p:cNvPicPr>
            <a:picLocks noChangeAspect="1"/>
          </p:cNvPicPr>
          <p:nvPr/>
        </p:nvPicPr>
        <p:blipFill>
          <a:blip r:embed="rId1"/>
          <a:stretch>
            <a:fillRect/>
          </a:stretch>
        </p:blipFill>
        <p:spPr>
          <a:xfrm>
            <a:off x="1765935" y="2997200"/>
            <a:ext cx="5504815" cy="3154680"/>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37.</a:t>
            </a:r>
            <a:r>
              <a:rPr lang="en-US" altLang="en-US" sz="3200"/>
              <a:t> </a:t>
            </a:r>
            <a:r>
              <a:rPr lang="en-US" altLang="en-US" sz="2400"/>
              <a:t>Draw a “Flower” sprite. When the sprite is clicked with the mouse pointer, it starts rotating slowly around its axis; each subsequent click increases the rotation speed (the more clicks, the faster it spins). After starting, the rotation gradually slows down over time and eventually stops completely.</a:t>
            </a:r>
            <a:endParaRPr lang="en-US" altLang="en-US" sz="2400"/>
          </a:p>
        </p:txBody>
      </p:sp>
      <p:pic>
        <p:nvPicPr>
          <p:cNvPr id="2" name="Рисунок 22" descr="Изображение выглядит как цветок&#10;&#10;Содержимое, созданное искусственным интеллектом, может быть неверным."/>
          <p:cNvPicPr>
            <a:picLocks noChangeAspect="1"/>
          </p:cNvPicPr>
          <p:nvPr/>
        </p:nvPicPr>
        <p:blipFill>
          <a:blip r:embed="rId1"/>
          <a:stretch>
            <a:fillRect/>
          </a:stretch>
        </p:blipFill>
        <p:spPr>
          <a:xfrm>
            <a:off x="1721485" y="3293745"/>
            <a:ext cx="5514340" cy="3159760"/>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38.</a:t>
            </a:r>
            <a:r>
              <a:rPr lang="en-US" altLang="en-US" sz="3200"/>
              <a:t> </a:t>
            </a:r>
            <a:r>
              <a:rPr lang="en-US" altLang="en-US" sz="2800"/>
              <a:t>Pixel drawing. Create a program in which the sprite moves along a pre-defined path and draws a “pixel-style” picture.</a:t>
            </a:r>
            <a:endParaRPr lang="en-US" altLang="en-US" sz="2800"/>
          </a:p>
        </p:txBody>
      </p:sp>
      <p:pic>
        <p:nvPicPr>
          <p:cNvPr id="2" name="Рисунок 27" descr="Изображение выглядит как Прямоугольник, линия, диаграмма, прямоугольный&#10;&#10;Содержимое, созданное искусственным интеллектом, может быть неверным."/>
          <p:cNvPicPr>
            <a:picLocks noChangeAspect="1"/>
          </p:cNvPicPr>
          <p:nvPr/>
        </p:nvPicPr>
        <p:blipFill>
          <a:blip r:embed="rId1"/>
          <a:stretch>
            <a:fillRect/>
          </a:stretch>
        </p:blipFill>
        <p:spPr>
          <a:xfrm>
            <a:off x="1952625" y="2381250"/>
            <a:ext cx="5239385" cy="397129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39.</a:t>
            </a:r>
            <a:r>
              <a:rPr lang="en-US" altLang="en-US" sz="3200"/>
              <a:t> </a:t>
            </a:r>
            <a:r>
              <a:rPr lang="en-US" altLang="en-US" sz="2800"/>
              <a:t>Pixel drawing. Create a program in which the sprite moves along a pre-defined path and draws a “pixel-style” picture.</a:t>
            </a:r>
            <a:endParaRPr lang="en-US" altLang="en-US" sz="2800"/>
          </a:p>
        </p:txBody>
      </p:sp>
      <p:pic>
        <p:nvPicPr>
          <p:cNvPr id="2" name="Рисунок 28" descr="Изображение выглядит как прямоугольный, линия, Прямоугольник, диаграмма&#10;&#10;Содержимое, созданное искусственным интеллектом, может быть неверным."/>
          <p:cNvPicPr>
            <a:picLocks noChangeAspect="1"/>
          </p:cNvPicPr>
          <p:nvPr/>
        </p:nvPicPr>
        <p:blipFill>
          <a:blip r:embed="rId1"/>
          <a:stretch>
            <a:fillRect/>
          </a:stretch>
        </p:blipFill>
        <p:spPr>
          <a:xfrm>
            <a:off x="1952625" y="2309495"/>
            <a:ext cx="5319395" cy="4031615"/>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Easy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1200"/>
          </a:p>
          <a:p>
            <a:endParaRPr lang="en-US" altLang="en-US" sz="1200"/>
          </a:p>
          <a:p>
            <a:pPr algn="just"/>
            <a:r>
              <a:rPr lang="en-US" altLang="en-US" sz="3200" b="1"/>
              <a:t>40.</a:t>
            </a:r>
            <a:r>
              <a:rPr lang="en-US" altLang="en-US" sz="3200"/>
              <a:t> </a:t>
            </a:r>
            <a:r>
              <a:rPr lang="en-US" altLang="en-US" sz="2800"/>
              <a:t>Pixel drawing. Create a program in which the sprite moves along a pre-defined path and draws a “pixel-style” picture.</a:t>
            </a:r>
            <a:endParaRPr lang="en-US" altLang="en-US" sz="2800"/>
          </a:p>
          <a:p>
            <a:pPr algn="just"/>
            <a:endParaRPr lang="en-US" altLang="en-US" sz="2800"/>
          </a:p>
        </p:txBody>
      </p:sp>
      <p:pic>
        <p:nvPicPr>
          <p:cNvPr id="2" name="Рисунок 26" descr="Изображение выглядит как диаграмма, линия, Прямоугольник, прямоугольный&#10;&#10;Содержимое, созданное искусственным интеллектом, может быть неверным."/>
          <p:cNvPicPr>
            <a:picLocks noChangeAspect="1"/>
          </p:cNvPicPr>
          <p:nvPr/>
        </p:nvPicPr>
        <p:blipFill>
          <a:blip r:embed="rId1"/>
          <a:stretch>
            <a:fillRect/>
          </a:stretch>
        </p:blipFill>
        <p:spPr>
          <a:xfrm>
            <a:off x="1979295" y="2348865"/>
            <a:ext cx="5005070" cy="3798570"/>
          </a:xfrm>
          <a:prstGeom prst="rect">
            <a:avLst/>
          </a:prstGeom>
          <a:noFill/>
          <a:ln w="9525">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899160" y="629920"/>
            <a:ext cx="7419975" cy="5650230"/>
          </a:xfrm>
          <a:prstGeom prst="rect">
            <a:avLst/>
          </a:prstGeom>
          <a:noFill/>
        </p:spPr>
        <p:txBody>
          <a:bodyPr wrap="square" rtlCol="0">
            <a:noAutofit/>
          </a:bodyPr>
          <a:p>
            <a:pPr algn="ctr"/>
            <a:endParaRPr lang="en-US" altLang="en-US" sz="20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pPr algn="ctr"/>
            <a:r>
              <a:rPr lang="en-US" altLang="en-US" sz="5200">
                <a:solidFill>
                  <a:schemeClr val="accent1">
                    <a:lumMod val="75000"/>
                  </a:schemeClr>
                </a:solidFill>
              </a:rPr>
              <a:t>Medium challenges – 40</a:t>
            </a:r>
            <a:endParaRPr lang="en-US" altLang="en-US" sz="5200">
              <a:solidFill>
                <a:schemeClr val="accent1">
                  <a:lumMod val="75000"/>
                </a:schemeClr>
              </a:solidFill>
            </a:endParaRPr>
          </a:p>
          <a:p>
            <a:pPr algn="ctr"/>
            <a:endParaRPr lang="en-US" altLang="en-US" sz="5200">
              <a:solidFill>
                <a:schemeClr val="accent1">
                  <a:lumMod val="75000"/>
                </a:schemeClr>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a:t>
            </a:r>
            <a:r>
              <a:rPr lang="en-US" altLang="en-US" sz="3200"/>
              <a:t> </a:t>
            </a:r>
            <a:r>
              <a:rPr lang="en-US" altLang="en-US" sz="2400"/>
              <a:t>Looking at the given GIF animation, write a program in which the “Ball” sprite moves across the stage exactly like in the example and changes its color depending on which area of the stage it is in.</a:t>
            </a:r>
            <a:endParaRPr lang="en-US" altLang="en-US" sz="2400"/>
          </a:p>
        </p:txBody>
      </p:sp>
      <p:pic>
        <p:nvPicPr>
          <p:cNvPr id="2" name="Picture -2147482583" descr="Изображение выглядит как текст, снимок экрана, линия, График&#10;&#10;Содержимое, созданное искусственным интеллектом, может быть неверным."/>
          <p:cNvPicPr>
            <a:picLocks noChangeAspect="1"/>
          </p:cNvPicPr>
          <p:nvPr/>
        </p:nvPicPr>
        <p:blipFill>
          <a:blip r:embed="rId1"/>
          <a:stretch>
            <a:fillRect/>
          </a:stretch>
        </p:blipFill>
        <p:spPr>
          <a:xfrm>
            <a:off x="1270635" y="2799080"/>
            <a:ext cx="6630670" cy="3800475"/>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2.</a:t>
            </a:r>
            <a:r>
              <a:rPr lang="en-US" altLang="en-US" sz="3200"/>
              <a:t> </a:t>
            </a:r>
            <a:r>
              <a:rPr lang="en-US" altLang="en-US" sz="2400"/>
              <a:t>Using a single “Square” sprite, write a program that, after clicking the green flag, automatically creates an 8×8 chessboard.</a:t>
            </a:r>
            <a:endParaRPr lang="en-US" altLang="en-US" sz="2400"/>
          </a:p>
        </p:txBody>
      </p:sp>
      <p:pic>
        <p:nvPicPr>
          <p:cNvPr id="2" name="Рисунок 6"/>
          <p:cNvPicPr>
            <a:picLocks noChangeAspect="1"/>
          </p:cNvPicPr>
          <p:nvPr/>
        </p:nvPicPr>
        <p:blipFill>
          <a:blip r:embed="rId1"/>
          <a:stretch>
            <a:fillRect/>
          </a:stretch>
        </p:blipFill>
        <p:spPr>
          <a:xfrm>
            <a:off x="1979295" y="2492375"/>
            <a:ext cx="5109210" cy="399923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3.</a:t>
            </a:r>
            <a:r>
              <a:rPr lang="en-US" altLang="en-US" sz="3200"/>
              <a:t> </a:t>
            </a:r>
            <a:r>
              <a:rPr lang="en-US" altLang="en-US" sz="2800"/>
              <a:t>There are three sprites on the stage — white, gray, and black circles. After clicking the green flag, all three circles start moving horizontally, bouncing off the edges of the stage. Their speeds should be set so that while the white circle completes two full back-and-forth passes, the gray circle completes three, and the black circle completes four.</a:t>
            </a:r>
            <a:endParaRPr lang="en-US" altLang="en-US" sz="2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4.</a:t>
            </a:r>
            <a:r>
              <a:rPr lang="en-US" altLang="en-US" sz="3200"/>
              <a:t> </a:t>
            </a:r>
            <a:r>
              <a:rPr lang="en-US" altLang="en-US" sz="2400"/>
              <a:t>The sprite asks for a number N, after which it draws N consecutive zigzags using the pen. Example:</a:t>
            </a:r>
            <a:endParaRPr lang="en-US" altLang="en-US" sz="2400"/>
          </a:p>
          <a:p>
            <a:endParaRPr lang="en-US" altLang="en-US" sz="2400"/>
          </a:p>
        </p:txBody>
      </p:sp>
      <p:pic>
        <p:nvPicPr>
          <p:cNvPr id="2" name="Рисунок 7"/>
          <p:cNvPicPr>
            <a:picLocks noChangeAspect="1"/>
          </p:cNvPicPr>
          <p:nvPr/>
        </p:nvPicPr>
        <p:blipFill>
          <a:blip r:embed="rId1"/>
          <a:stretch>
            <a:fillRect/>
          </a:stretch>
        </p:blipFill>
        <p:spPr>
          <a:xfrm>
            <a:off x="1259205" y="2204720"/>
            <a:ext cx="6689090" cy="3832860"/>
          </a:xfrm>
          <a:prstGeom prst="rect">
            <a:avLst/>
          </a:prstGeom>
          <a:noFill/>
          <a:ln w="9525">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5.</a:t>
            </a:r>
            <a:r>
              <a:rPr lang="en-US" altLang="en-US" sz="3200"/>
              <a:t> </a:t>
            </a:r>
            <a:r>
              <a:rPr lang="en-US" altLang="en-US" sz="2800"/>
              <a:t>Write a program — the sprite asks for a number N, then says the sum of squares of that number. For example, if the entered number is 2, the sum of squares will be 8.</a:t>
            </a:r>
            <a:endParaRPr lang="en-US" altLang="en-US" sz="28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6.</a:t>
            </a:r>
            <a:r>
              <a:rPr lang="en-US" altLang="en-US" sz="3200"/>
              <a:t> </a:t>
            </a:r>
            <a:r>
              <a:rPr lang="en-US" altLang="en-US" sz="2800"/>
              <a:t>Write a program — the sprite asks for a number N, then says all numbers from 1 to N. If the number is negative, the sprite asks for a new number.</a:t>
            </a:r>
            <a:endParaRPr lang="en-US" altLang="en-US" sz="28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7.</a:t>
            </a:r>
            <a:r>
              <a:rPr lang="en-US" altLang="en-US" sz="3200"/>
              <a:t> </a:t>
            </a:r>
            <a:r>
              <a:rPr lang="en-US" altLang="en-US" sz="2800"/>
              <a:t>Write a program — the sprite asks for a number N, then says all odd numbers from 1 to N. If the number is negative, the sprite asks for a new number.</a:t>
            </a:r>
            <a:endParaRPr lang="en-US" altLang="en-US" sz="2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8.</a:t>
            </a:r>
            <a:r>
              <a:rPr lang="en-US" altLang="en-US" sz="3200"/>
              <a:t> </a:t>
            </a:r>
            <a:r>
              <a:rPr lang="en-US" altLang="en-US" sz="2800"/>
              <a:t>Write a program — the sprite asks for a number N, then says all even numbers from 2 to N. If the number is negative, the sprite asks for a new number.</a:t>
            </a:r>
            <a:endParaRPr lang="en-US" altLang="en-US" sz="28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9.</a:t>
            </a:r>
            <a:r>
              <a:rPr lang="en-US" altLang="en-US" sz="3200"/>
              <a:t> </a:t>
            </a:r>
            <a:r>
              <a:rPr lang="en-US" altLang="en-US" sz="2400"/>
              <a:t>Using pen blocks, draw the picture shown below.</a:t>
            </a:r>
            <a:endParaRPr lang="en-US" altLang="en-US" sz="2400"/>
          </a:p>
        </p:txBody>
      </p:sp>
      <p:pic>
        <p:nvPicPr>
          <p:cNvPr id="2" name="Picture -2147482588" descr="Изображение выглядит как линия, диаграмма, График&#10;&#10;Содержимое, созданное искусственным интеллектом, может быть неверным."/>
          <p:cNvPicPr>
            <a:picLocks noChangeAspect="1"/>
          </p:cNvPicPr>
          <p:nvPr/>
        </p:nvPicPr>
        <p:blipFill>
          <a:blip r:embed="rId1"/>
          <a:stretch>
            <a:fillRect/>
          </a:stretch>
        </p:blipFill>
        <p:spPr>
          <a:xfrm>
            <a:off x="1907540" y="1988820"/>
            <a:ext cx="5209540" cy="3953510"/>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10.</a:t>
            </a:r>
            <a:r>
              <a:rPr lang="en-US" altLang="en-US" sz="3200"/>
              <a:t> </a:t>
            </a:r>
            <a:r>
              <a:rPr lang="en-US" altLang="en-US" sz="2400"/>
              <a:t>Using pen blocks, draw the picture shown below.</a:t>
            </a:r>
            <a:endParaRPr lang="en-US" altLang="en-US" sz="2400"/>
          </a:p>
        </p:txBody>
      </p:sp>
      <p:pic>
        <p:nvPicPr>
          <p:cNvPr id="2" name="Рисунок 12"/>
          <p:cNvPicPr>
            <a:picLocks noChangeAspect="1"/>
          </p:cNvPicPr>
          <p:nvPr/>
        </p:nvPicPr>
        <p:blipFill>
          <a:blip r:embed="rId1"/>
          <a:stretch>
            <a:fillRect/>
          </a:stretch>
        </p:blipFill>
        <p:spPr>
          <a:xfrm>
            <a:off x="1908810" y="2132965"/>
            <a:ext cx="5155565" cy="3908425"/>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11.</a:t>
            </a:r>
            <a:r>
              <a:rPr lang="en-US" altLang="en-US" sz="3200"/>
              <a:t> </a:t>
            </a:r>
            <a:r>
              <a:rPr lang="en-US" altLang="en-US" sz="2400"/>
              <a:t>Using pen blocks, draw the picture shown below.</a:t>
            </a:r>
            <a:endParaRPr lang="en-US" altLang="en-US" sz="2400"/>
          </a:p>
        </p:txBody>
      </p:sp>
      <p:pic>
        <p:nvPicPr>
          <p:cNvPr id="2" name="Picture -2147482586"/>
          <p:cNvPicPr>
            <a:picLocks noChangeAspect="1"/>
          </p:cNvPicPr>
          <p:nvPr/>
        </p:nvPicPr>
        <p:blipFill>
          <a:blip r:embed="rId1"/>
          <a:stretch>
            <a:fillRect/>
          </a:stretch>
        </p:blipFill>
        <p:spPr>
          <a:xfrm>
            <a:off x="1764030" y="1917065"/>
            <a:ext cx="5639435" cy="4278630"/>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12.</a:t>
            </a:r>
            <a:r>
              <a:rPr lang="en-US" altLang="en-US" sz="3200"/>
              <a:t> </a:t>
            </a:r>
            <a:r>
              <a:rPr lang="en-US" altLang="en-US" sz="2400"/>
              <a:t>Using pen blocks, draw the picture shown below.</a:t>
            </a:r>
            <a:endParaRPr lang="en-US" altLang="en-US" sz="2400"/>
          </a:p>
        </p:txBody>
      </p:sp>
      <p:pic>
        <p:nvPicPr>
          <p:cNvPr id="2" name="Picture -2147482585"/>
          <p:cNvPicPr>
            <a:picLocks noChangeAspect="1"/>
          </p:cNvPicPr>
          <p:nvPr/>
        </p:nvPicPr>
        <p:blipFill>
          <a:blip r:embed="rId1"/>
          <a:stretch>
            <a:fillRect/>
          </a:stretch>
        </p:blipFill>
        <p:spPr>
          <a:xfrm>
            <a:off x="1906905" y="1988820"/>
            <a:ext cx="5257165" cy="3987800"/>
          </a:xfrm>
          <a:prstGeom prst="rect">
            <a:avLst/>
          </a:prstGeom>
          <a:noFill/>
          <a:ln w="9525">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13.</a:t>
            </a:r>
            <a:r>
              <a:rPr lang="en-US" altLang="en-US" sz="3200"/>
              <a:t> </a:t>
            </a:r>
            <a:r>
              <a:rPr lang="en-US" altLang="en-US" sz="2800"/>
              <a:t>Hungry sprite. Over time, the sprite’s size decreases; if it is given food, it restores its size. When the food touches the sprite, it hides and shows in a new location, and the sprite makes a munching sound.</a:t>
            </a:r>
            <a:endParaRPr lang="en-US" altLang="en-US" sz="28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14.</a:t>
            </a:r>
            <a:r>
              <a:rPr lang="en-US" altLang="en-US" sz="3200"/>
              <a:t> </a:t>
            </a:r>
            <a:r>
              <a:rPr lang="en-US" altLang="en-US" sz="2800"/>
              <a:t>Coin Collection. Create a “Coin Collection” game: 10 coins appear on the stage in random positions; the main sprite is controlled with the arrow keys. When the sprite touches a coin, the variable “Coins” increases by 1, and the coin disappears (or moves to a new random position). The program should continue working correctly until all coins are collected.</a:t>
            </a:r>
            <a:endParaRPr lang="en-US" altLang="en-US" sz="2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15.</a:t>
            </a:r>
            <a:r>
              <a:rPr lang="en-US" altLang="en-US" sz="3200"/>
              <a:t> </a:t>
            </a:r>
            <a:r>
              <a:rPr lang="en-US" altLang="en-US" sz="2800"/>
              <a:t>Coins should appear randomly on the stage, each for a random duration and at a random location. The main sprite follows the mouse pointer and can collect the coins. When the sprite touches a coin, it disappears, and the variable “Coins” increases by 1. The game lasts twenty seconds, after which it ends and shows the player how many coins were collected.</a:t>
            </a:r>
            <a:endParaRPr lang="en-US" altLang="en-US" sz="2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16.</a:t>
            </a:r>
            <a:r>
              <a:rPr lang="en-US" altLang="en-US" sz="3200"/>
              <a:t> </a:t>
            </a:r>
            <a:r>
              <a:rPr lang="en-US" altLang="en-US" sz="2800"/>
              <a:t>“Coin Collection” program. The user enters a number N, after which the sprite must collect N coins before the program ends.</a:t>
            </a:r>
            <a:endParaRPr lang="en-US" altLang="en-US" sz="28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17.</a:t>
            </a:r>
            <a:r>
              <a:rPr lang="en-US" altLang="en-US" sz="3200"/>
              <a:t> </a:t>
            </a:r>
            <a:r>
              <a:rPr lang="en-US" altLang="en-US" sz="2800"/>
              <a:t>Create a single-player ping-pong game. The sprite moves along the x-axis by following the mouse pointer.</a:t>
            </a:r>
            <a:endParaRPr lang="en-US" altLang="en-US" sz="28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18.</a:t>
            </a:r>
            <a:r>
              <a:rPr lang="en-US" altLang="en-US" sz="3200"/>
              <a:t> </a:t>
            </a:r>
            <a:r>
              <a:rPr lang="en-US" altLang="en-US" sz="2400"/>
              <a:t>The sprite moves along a pentagon path and leaves a mark at each vertex of the shape.</a:t>
            </a:r>
            <a:endParaRPr lang="en-US" altLang="en-US" sz="2400"/>
          </a:p>
        </p:txBody>
      </p:sp>
      <p:pic>
        <p:nvPicPr>
          <p:cNvPr id="2" name="Picture -2147482584"/>
          <p:cNvPicPr>
            <a:picLocks noChangeAspect="1"/>
          </p:cNvPicPr>
          <p:nvPr/>
        </p:nvPicPr>
        <p:blipFill>
          <a:blip r:embed="rId1"/>
          <a:stretch>
            <a:fillRect/>
          </a:stretch>
        </p:blipFill>
        <p:spPr>
          <a:xfrm>
            <a:off x="1465580" y="2265045"/>
            <a:ext cx="6239510" cy="3577590"/>
          </a:xfrm>
          <a:prstGeom prst="rect">
            <a:avLst/>
          </a:prstGeom>
          <a:noFill/>
          <a:ln w="9525">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19.</a:t>
            </a:r>
            <a:r>
              <a:rPr lang="en-US" altLang="en-US" sz="3200"/>
              <a:t> </a:t>
            </a:r>
            <a:r>
              <a:rPr lang="en-US" altLang="en-US" sz="2400"/>
              <a:t> </a:t>
            </a:r>
            <a:r>
              <a:rPr lang="en-US" altLang="en-US" sz="2800"/>
              <a:t>The sprite asks for a number N, after which it moves along an N-sided polygon path, leaving a mark at each edge. Each side of the shape is 100 steps long.</a:t>
            </a:r>
            <a:endParaRPr lang="en-US" altLang="en-US" sz="28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20.</a:t>
            </a:r>
            <a:r>
              <a:rPr lang="en-US" altLang="en-US" sz="3200"/>
              <a:t> </a:t>
            </a:r>
            <a:r>
              <a:rPr lang="en-US" altLang="en-US" sz="2800"/>
              <a:t>Create a “Cat and Mouse” game: there are two sprites on the stage — the Cat and the Mouse. The Cat is controlled with the arrow keys and can move in all directions. The Mouse follows the mouse pointer, constantly changing direction. If the Cat touches the Mouse, the game ends immediately and the Cat wins. If the Mouse successfully escapes and is not caught within 20 seconds, the Mouse wins.</a:t>
            </a:r>
            <a:endParaRPr lang="en-US" altLang="en-US" sz="2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21.</a:t>
            </a:r>
            <a:r>
              <a:rPr lang="en-US" altLang="en-US" sz="3200"/>
              <a:t> </a:t>
            </a:r>
            <a:r>
              <a:rPr lang="en-US" altLang="en-US" sz="2800"/>
              <a:t>Write a program where the sprite’s size depends on the sound volume — the louder the sound, the bigger the sprite.</a:t>
            </a:r>
            <a:endParaRPr lang="en-US" altLang="en-US" sz="28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22.</a:t>
            </a:r>
            <a:r>
              <a:rPr lang="en-US" altLang="en-US" sz="3200"/>
              <a:t> </a:t>
            </a:r>
            <a:r>
              <a:rPr lang="en-US" altLang="en-US" sz="2800" b="1"/>
              <a:t>Celsius to Fahrenheit Converter</a:t>
            </a:r>
            <a:endParaRPr lang="en-US" altLang="en-US" sz="2800" b="1"/>
          </a:p>
          <a:p>
            <a:r>
              <a:rPr lang="en-US" altLang="en-US" sz="2800"/>
              <a:t>The user enters a number. </a:t>
            </a:r>
            <a:endParaRPr lang="en-US" altLang="en-US" sz="2800"/>
          </a:p>
          <a:p>
            <a:r>
              <a:rPr lang="en-US" altLang="en-US" sz="2800"/>
              <a:t>The sprite calculates and displays the result using the formula: F = C × 1.8 + 32.</a:t>
            </a:r>
            <a:endParaRPr lang="en-US" altLang="en-US" sz="2800"/>
          </a:p>
          <a:p>
            <a:r>
              <a:rPr lang="en-US" altLang="en-US" sz="2800"/>
              <a:t>If the value is unusual (for example, below -100), the sprite shows a warning.</a:t>
            </a:r>
            <a:endParaRPr lang="en-US" altLang="en-US" sz="28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23.</a:t>
            </a:r>
            <a:r>
              <a:rPr lang="en-US" altLang="en-US" sz="3200"/>
              <a:t> </a:t>
            </a:r>
            <a:r>
              <a:rPr lang="en-US" altLang="en-US" sz="2800"/>
              <a:t>The sprite asks for a number N, then says whether the number is positive or negative.</a:t>
            </a:r>
            <a:endParaRPr lang="en-US" altLang="en-US" sz="2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24.</a:t>
            </a:r>
            <a:r>
              <a:rPr lang="en-US" altLang="en-US" sz="3200"/>
              <a:t> </a:t>
            </a:r>
            <a:r>
              <a:rPr lang="en-US" altLang="en-US" sz="2800"/>
              <a:t>The sprite asks for a number N, then says whether the number is even or odd.</a:t>
            </a:r>
            <a:endParaRPr lang="en-US" altLang="en-US" sz="28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25.</a:t>
            </a:r>
            <a:r>
              <a:rPr lang="en-US" altLang="en-US" sz="3200"/>
              <a:t> </a:t>
            </a:r>
            <a:r>
              <a:rPr lang="en-US" altLang="en-US" sz="2800"/>
              <a:t>Write a program in which the sprite repeats the given animation:</a:t>
            </a:r>
            <a:endParaRPr lang="en-US" altLang="en-US" sz="2800"/>
          </a:p>
        </p:txBody>
      </p:sp>
      <p:pic>
        <p:nvPicPr>
          <p:cNvPr id="2" name="Рисунок 29"/>
          <p:cNvPicPr>
            <a:picLocks noChangeAspect="1"/>
          </p:cNvPicPr>
          <p:nvPr/>
        </p:nvPicPr>
        <p:blipFill>
          <a:blip r:embed="rId1"/>
          <a:stretch>
            <a:fillRect/>
          </a:stretch>
        </p:blipFill>
        <p:spPr>
          <a:xfrm>
            <a:off x="1269365" y="2235200"/>
            <a:ext cx="6573520" cy="3768090"/>
          </a:xfrm>
          <a:prstGeom prst="rect">
            <a:avLst/>
          </a:prstGeom>
          <a:noFill/>
          <a:ln w="9525">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26.</a:t>
            </a:r>
            <a:r>
              <a:rPr lang="en-US" altLang="en-US" sz="3200"/>
              <a:t> </a:t>
            </a:r>
            <a:r>
              <a:rPr lang="en-US" altLang="en-US" sz="2800"/>
              <a:t>Write a program in which the sprite asks for a number N and draws a flower with N petals.</a:t>
            </a:r>
            <a:endParaRPr lang="en-US" altLang="en-US" sz="2800"/>
          </a:p>
        </p:txBody>
      </p:sp>
      <p:pic>
        <p:nvPicPr>
          <p:cNvPr id="2" name="Picture -2147482582"/>
          <p:cNvPicPr>
            <a:picLocks noChangeAspect="1"/>
          </p:cNvPicPr>
          <p:nvPr/>
        </p:nvPicPr>
        <p:blipFill>
          <a:blip r:embed="rId1"/>
          <a:stretch>
            <a:fillRect/>
          </a:stretch>
        </p:blipFill>
        <p:spPr>
          <a:xfrm>
            <a:off x="1043940" y="2132965"/>
            <a:ext cx="6968490" cy="3994150"/>
          </a:xfrm>
          <a:prstGeom prst="rect">
            <a:avLst/>
          </a:prstGeom>
          <a:noFill/>
          <a:ln w="9525">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27.</a:t>
            </a:r>
            <a:r>
              <a:rPr lang="en-US" altLang="en-US" sz="3200"/>
              <a:t> </a:t>
            </a:r>
            <a:r>
              <a:rPr lang="en-US" altLang="en-US" sz="2800"/>
              <a:t>Write a program in which the sprite asks for a number N, then draws a square with side length N and displays the area of the square.</a:t>
            </a:r>
            <a:endParaRPr lang="en-US" altLang="en-US" sz="28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28.</a:t>
            </a:r>
            <a:r>
              <a:rPr lang="en-US" altLang="en-US" sz="3200"/>
              <a:t> </a:t>
            </a:r>
            <a:r>
              <a:rPr lang="en-US" altLang="en-US" sz="2800"/>
              <a:t>Write a program in which the sprite asks for a number N, then draws a square with side length N and displays the perimeter of the square.</a:t>
            </a:r>
            <a:endParaRPr lang="en-US" altLang="en-US" sz="2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29.</a:t>
            </a:r>
            <a:r>
              <a:rPr lang="en-US" altLang="en-US" sz="3200"/>
              <a:t> </a:t>
            </a:r>
            <a:r>
              <a:rPr lang="en-US" altLang="en-US" sz="2800" b="1"/>
              <a:t>“Space Quiz” program. </a:t>
            </a:r>
            <a:endParaRPr lang="en-US" altLang="en-US" sz="2800" b="1"/>
          </a:p>
          <a:p>
            <a:r>
              <a:rPr lang="en-US" altLang="en-US" sz="2800"/>
              <a:t>Create a quiz in which a cosmonaut sprite asks the player 5 questions about space. After each question, the user enters an answer.</a:t>
            </a:r>
            <a:endParaRPr lang="en-US" altLang="en-US" sz="2800"/>
          </a:p>
          <a:p>
            <a:r>
              <a:rPr lang="en-US" altLang="en-US" sz="2800"/>
              <a:t>- If the answer is correct, the cosmonaut says it is correct and moves to the next question.</a:t>
            </a:r>
            <a:endParaRPr lang="en-US" altLang="en-US" sz="2800"/>
          </a:p>
          <a:p>
            <a:r>
              <a:rPr lang="en-US" altLang="en-US" sz="2800"/>
              <a:t>- If the answer is incorrect, the cosmonaut asks the player to try again and repeats the question until the correct answer is given.</a:t>
            </a:r>
            <a:endParaRPr lang="en-US" altLang="en-US" sz="2800"/>
          </a:p>
          <a:p>
            <a:r>
              <a:rPr lang="en-US" altLang="en-US" sz="2800"/>
              <a:t>After successfully answering all 5 questions, the quiz ends with a congratulatory message.</a:t>
            </a:r>
            <a:endParaRPr lang="en-US" altLang="en-US" sz="28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30.</a:t>
            </a:r>
            <a:r>
              <a:rPr lang="en-US" altLang="en-US" sz="3200"/>
              <a:t> </a:t>
            </a:r>
            <a:r>
              <a:rPr lang="en-US" altLang="en-US" sz="2800" b="1"/>
              <a:t>Unit Converter. </a:t>
            </a:r>
            <a:endParaRPr lang="en-US" altLang="en-US" sz="2800" b="1"/>
          </a:p>
          <a:p>
            <a:r>
              <a:rPr lang="en-US" altLang="en-US" sz="2800"/>
              <a:t>Write a program in which the sprite asks the user to enter a number N in centimeters. After input, the program converts this value to meters, and the sprite announces the result. For example, if the user enters 250, the sprite should say: “250 cm = 2.5 m.”</a:t>
            </a:r>
            <a:endParaRPr lang="en-US" altLang="en-US" sz="28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31.</a:t>
            </a:r>
            <a:r>
              <a:rPr lang="en-US" altLang="en-US" sz="3200"/>
              <a:t> </a:t>
            </a:r>
            <a:r>
              <a:rPr lang="en-US" altLang="en-US" sz="2800" b="1"/>
              <a:t>Math Quiz. </a:t>
            </a:r>
            <a:endParaRPr lang="en-US" altLang="en-US" sz="2800" b="1"/>
          </a:p>
          <a:p>
            <a:r>
              <a:rPr lang="en-US" altLang="en-US" sz="2800"/>
              <a:t>The sprite displays two random numbers and asks the user to enter their sum. After the answer is entered, the sprite indicates whether it is correct.</a:t>
            </a:r>
            <a:endParaRPr lang="en-US" altLang="en-US" sz="28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32.</a:t>
            </a:r>
            <a:r>
              <a:rPr lang="en-US" altLang="en-US" sz="3200"/>
              <a:t> </a:t>
            </a:r>
            <a:r>
              <a:rPr lang="en-US" altLang="en-US" sz="2800" b="1"/>
              <a:t>Math Quiz.</a:t>
            </a:r>
            <a:r>
              <a:rPr lang="en-US" altLang="en-US" sz="2800"/>
              <a:t> </a:t>
            </a:r>
            <a:endParaRPr lang="en-US" altLang="en-US" sz="2800"/>
          </a:p>
          <a:p>
            <a:r>
              <a:rPr lang="en-US" altLang="en-US" sz="2800"/>
              <a:t>The sprite displays two random numbers and asks the user to enter their difference. After the answer is entered, the sprite checks it: if correct, it confirms; if incorrect, it asks for the difference again until the correct answer is given.</a:t>
            </a:r>
            <a:endParaRPr lang="en-US" altLang="en-US" sz="28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33.</a:t>
            </a:r>
            <a:r>
              <a:rPr lang="en-US" altLang="en-US" sz="3200"/>
              <a:t> </a:t>
            </a:r>
            <a:r>
              <a:rPr lang="en-US" altLang="en-US" sz="2800" b="1"/>
              <a:t>Sprite Size Depending on Volume.</a:t>
            </a:r>
            <a:r>
              <a:rPr lang="en-US" altLang="en-US" sz="2800"/>
              <a:t> </a:t>
            </a:r>
            <a:endParaRPr lang="en-US" altLang="en-US" sz="2800"/>
          </a:p>
          <a:p>
            <a:r>
              <a:rPr lang="en-US" altLang="en-US" sz="2800"/>
              <a:t>Create a program in which the sprite’s size changes according to the surrounding sound volume. If the volume is 0, the sprite’s size is 100%. As the volume increases, the sprite’s size decreases — the louder the sound, the smaller the sprite becomes.</a:t>
            </a:r>
            <a:endParaRPr lang="en-US" altLang="en-US" sz="28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34.</a:t>
            </a:r>
            <a:r>
              <a:rPr lang="en-US" altLang="en-US" sz="3200"/>
              <a:t> </a:t>
            </a:r>
            <a:r>
              <a:rPr lang="en-US" altLang="en-US" sz="2400" b="1"/>
              <a:t>Drawing Vertical Lines</a:t>
            </a:r>
            <a:endParaRPr lang="en-US" altLang="en-US" sz="2400"/>
          </a:p>
          <a:p>
            <a:r>
              <a:rPr lang="en-US" altLang="en-US" sz="2400"/>
              <a:t>The sprite asks the user to enter a number N, then uses the pen to draw N vertical lines arranged sequentially on the stage.</a:t>
            </a:r>
            <a:endParaRPr lang="en-US" altLang="en-US" sz="2400"/>
          </a:p>
        </p:txBody>
      </p:sp>
      <p:pic>
        <p:nvPicPr>
          <p:cNvPr id="2" name="Рисунок 1" descr="Изображение выглядит как текст, снимок экрана, кот, мультфильм&#10;&#10;Содержимое, созданное искусственным интеллектом, может быть неверным."/>
          <p:cNvPicPr>
            <a:picLocks noChangeAspect="1"/>
          </p:cNvPicPr>
          <p:nvPr/>
        </p:nvPicPr>
        <p:blipFill>
          <a:blip r:embed="rId1"/>
          <a:stretch>
            <a:fillRect/>
          </a:stretch>
        </p:blipFill>
        <p:spPr>
          <a:xfrm>
            <a:off x="1762760" y="2852420"/>
            <a:ext cx="5718175" cy="3275965"/>
          </a:xfrm>
          <a:prstGeom prst="rect">
            <a:avLst/>
          </a:prstGeom>
          <a:noFill/>
          <a:ln w="9525">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35.</a:t>
            </a:r>
            <a:r>
              <a:rPr lang="en-US" altLang="en-US" sz="3200"/>
              <a:t> </a:t>
            </a:r>
            <a:r>
              <a:rPr lang="en-US" altLang="en-US" sz="2400" b="1"/>
              <a:t>Drawing a Christmas Tree by Number N</a:t>
            </a:r>
            <a:endParaRPr lang="en-US" altLang="en-US" sz="2400" b="1"/>
          </a:p>
          <a:p>
            <a:r>
              <a:rPr lang="en-US" altLang="en-US" sz="2000"/>
              <a:t>The sprite asks the user to enter a number N — the height of the tree. The number N determines the number of horizontal lines that make up the tree. After entering the value, the sprite uses the pen to draw a tree with N horizontal lines, each new line shorter than the previous one and in a new color, as shown in the example.</a:t>
            </a:r>
            <a:endParaRPr lang="en-US" altLang="en-US" sz="2000"/>
          </a:p>
        </p:txBody>
      </p:sp>
      <p:pic>
        <p:nvPicPr>
          <p:cNvPr id="2" name="Рисунок 2" descr="Изображение выглядит как снимок экрана, Операционная система&#10;&#10;Содержимое, созданное искусственным интеллектом, может быть неверным."/>
          <p:cNvPicPr>
            <a:picLocks noChangeAspect="1"/>
          </p:cNvPicPr>
          <p:nvPr/>
        </p:nvPicPr>
        <p:blipFill>
          <a:blip r:embed="rId1"/>
          <a:stretch>
            <a:fillRect/>
          </a:stretch>
        </p:blipFill>
        <p:spPr>
          <a:xfrm>
            <a:off x="1763395" y="3235960"/>
            <a:ext cx="5505450" cy="3154680"/>
          </a:xfrm>
          <a:prstGeom prst="rect">
            <a:avLst/>
          </a:prstGeom>
          <a:noFill/>
          <a:ln w="9525">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36.</a:t>
            </a:r>
            <a:r>
              <a:rPr lang="en-US" altLang="en-US" sz="3200"/>
              <a:t> </a:t>
            </a:r>
            <a:r>
              <a:rPr lang="en-US" altLang="en-US" sz="2400"/>
              <a:t>Drawing a Flower</a:t>
            </a:r>
            <a:endParaRPr lang="en-US" altLang="en-US" sz="2400"/>
          </a:p>
          <a:p>
            <a:r>
              <a:rPr lang="en-US" altLang="en-US" sz="2400"/>
              <a:t>The sprite asks the user to enter a number N, after which it draws a flower with N petals. Each new petal has a different color.</a:t>
            </a:r>
            <a:endParaRPr lang="en-US" altLang="en-US" sz="2400"/>
          </a:p>
        </p:txBody>
      </p:sp>
      <p:pic>
        <p:nvPicPr>
          <p:cNvPr id="2" name="Рисунок 3" descr="Изображение выглядит как цветок&#10;&#10;Содержимое, созданное искусственным интеллектом, может быть неверным."/>
          <p:cNvPicPr>
            <a:picLocks noChangeAspect="1"/>
          </p:cNvPicPr>
          <p:nvPr/>
        </p:nvPicPr>
        <p:blipFill>
          <a:blip r:embed="rId1"/>
          <a:stretch>
            <a:fillRect/>
          </a:stretch>
        </p:blipFill>
        <p:spPr>
          <a:xfrm>
            <a:off x="1547495" y="2780665"/>
            <a:ext cx="6044565" cy="3463925"/>
          </a:xfrm>
          <a:prstGeom prst="rect">
            <a:avLst/>
          </a:prstGeom>
          <a:noFill/>
          <a:ln w="9525">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37.</a:t>
            </a:r>
            <a:r>
              <a:rPr lang="en-US" altLang="en-US" sz="3200"/>
              <a:t> </a:t>
            </a:r>
            <a:r>
              <a:rPr lang="en-US" altLang="en-US" sz="2800" b="1"/>
              <a:t>Password Program</a:t>
            </a:r>
            <a:endParaRPr lang="en-US" altLang="en-US" sz="2800"/>
          </a:p>
          <a:p>
            <a:r>
              <a:rPr lang="en-US" altLang="en-US" sz="2800"/>
              <a:t>Create a program in which the sprite asks the user to enter a password. If the entered password does not match the stored password, the sprite reports that the password is incorrect and asks to try again. The program continues until the user enters the correct password.</a:t>
            </a:r>
            <a:endParaRPr lang="en-US" altLang="en-US" sz="2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38.</a:t>
            </a:r>
            <a:r>
              <a:rPr lang="en-US" altLang="en-US" sz="3200"/>
              <a:t> </a:t>
            </a:r>
            <a:r>
              <a:rPr lang="en-US" altLang="en-US" sz="2800" b="1"/>
              <a:t>Determining a Cat’s Age</a:t>
            </a:r>
            <a:endParaRPr lang="en-US" altLang="en-US" sz="2800"/>
          </a:p>
          <a:p>
            <a:r>
              <a:rPr lang="en-US" altLang="en-US" sz="2800"/>
              <a:t>Write a program in which a cat sprite asks the user to enter the cat’s age. After entering, the sprite determines the age category:</a:t>
            </a:r>
            <a:endParaRPr lang="en-US" altLang="en-US" sz="2800"/>
          </a:p>
          <a:p>
            <a:r>
              <a:rPr lang="en-US" altLang="en-US" sz="2800"/>
              <a:t>Less than 1 year → “Kitten”</a:t>
            </a:r>
            <a:endParaRPr lang="en-US" altLang="en-US" sz="2800"/>
          </a:p>
          <a:p>
            <a:r>
              <a:rPr lang="en-US" altLang="en-US" sz="2800"/>
              <a:t>1 to 3 years → “Young cat”</a:t>
            </a:r>
            <a:endParaRPr lang="en-US" altLang="en-US" sz="2800"/>
          </a:p>
          <a:p>
            <a:r>
              <a:rPr lang="en-US" altLang="en-US" sz="2800"/>
              <a:t>4 to 6 years → “Adult cat”</a:t>
            </a:r>
            <a:endParaRPr lang="en-US" altLang="en-US" sz="2800"/>
          </a:p>
          <a:p>
            <a:r>
              <a:rPr lang="en-US" altLang="en-US" sz="2800"/>
              <a:t>Older than 7 years → “Mature cat”</a:t>
            </a:r>
            <a:endParaRPr lang="en-US" altLang="en-US" sz="28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39.</a:t>
            </a:r>
            <a:r>
              <a:rPr lang="en-US" altLang="en-US" sz="3200"/>
              <a:t> </a:t>
            </a:r>
            <a:r>
              <a:rPr lang="en-US" altLang="en-US" sz="2800"/>
              <a:t>The sprite asks the user to enter the current hour (a number from 0 to 23).</a:t>
            </a:r>
            <a:endParaRPr lang="en-US" altLang="en-US" sz="2800"/>
          </a:p>
          <a:p>
            <a:r>
              <a:rPr lang="en-US" altLang="en-US" sz="2800"/>
              <a:t>After entering, the sprite determines:</a:t>
            </a:r>
            <a:endParaRPr lang="en-US" altLang="en-US" sz="2800"/>
          </a:p>
          <a:p>
            <a:r>
              <a:rPr lang="en-US" altLang="en-US" sz="2800"/>
              <a:t>5–11 → “It’s morning!”</a:t>
            </a:r>
            <a:endParaRPr lang="en-US" altLang="en-US" sz="2800"/>
          </a:p>
          <a:p>
            <a:r>
              <a:rPr lang="en-US" altLang="en-US" sz="2800"/>
              <a:t>12–16 → “It’s daytime!”</a:t>
            </a:r>
            <a:endParaRPr lang="en-US" altLang="en-US" sz="2800"/>
          </a:p>
          <a:p>
            <a:r>
              <a:rPr lang="en-US" altLang="en-US" sz="2800"/>
              <a:t>17–20 → “It’s evening!”</a:t>
            </a:r>
            <a:endParaRPr lang="en-US" altLang="en-US" sz="2800"/>
          </a:p>
          <a:p>
            <a:r>
              <a:rPr lang="en-US" altLang="en-US" sz="2800"/>
              <a:t>21–4 → “It’s night!”</a:t>
            </a:r>
            <a:endParaRPr lang="en-US" altLang="en-US" sz="2800"/>
          </a:p>
          <a:p>
            <a:r>
              <a:rPr lang="en-US" altLang="en-US" sz="2800"/>
              <a:t>The time-of-day message is accompanied by a background change. If it’s night, the background changes to night with the moon. If an invalid number is entered, the sprite warns the user and asks to enter the time again.</a:t>
            </a:r>
            <a:endParaRPr lang="en-US" altLang="en-US" sz="28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Medium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40.</a:t>
            </a:r>
            <a:r>
              <a:rPr lang="en-US" altLang="en-US" sz="3200"/>
              <a:t> </a:t>
            </a:r>
            <a:r>
              <a:rPr lang="en-US" altLang="en-US" sz="2800"/>
              <a:t>Rate the Weather” Program</a:t>
            </a:r>
            <a:endParaRPr lang="en-US" altLang="en-US" sz="2800"/>
          </a:p>
          <a:p>
            <a:r>
              <a:rPr lang="en-US" altLang="en-US" sz="2800"/>
              <a:t>The sprite asks the user to enter the air temperature. After entering, the sprite determines:</a:t>
            </a:r>
            <a:endParaRPr lang="en-US" altLang="en-US" sz="2800"/>
          </a:p>
          <a:p>
            <a:r>
              <a:rPr lang="en-US" altLang="en-US" sz="2800"/>
              <a:t>Less than 0 → “Very cold!”</a:t>
            </a:r>
            <a:endParaRPr lang="en-US" altLang="en-US" sz="2800"/>
          </a:p>
          <a:p>
            <a:r>
              <a:rPr lang="en-US" altLang="en-US" sz="2800"/>
              <a:t>0–10 → “Chilly!”</a:t>
            </a:r>
            <a:endParaRPr lang="en-US" altLang="en-US" sz="2800"/>
          </a:p>
          <a:p>
            <a:r>
              <a:rPr lang="en-US" altLang="en-US" sz="2800"/>
              <a:t>11–20 → “Warm!”</a:t>
            </a:r>
            <a:endParaRPr lang="en-US" altLang="en-US" sz="2800"/>
          </a:p>
          <a:p>
            <a:r>
              <a:rPr lang="en-US" altLang="en-US" sz="2800"/>
              <a:t>Above 20 → “Hot!”</a:t>
            </a:r>
            <a:endParaRPr lang="en-US" altLang="en-US" sz="2800"/>
          </a:p>
          <a:p>
            <a:r>
              <a:rPr lang="en-US" altLang="en-US" sz="2800"/>
              <a:t>The weather determination is accompanied by changes to the sprite’s clothing: if it’s cold, the sprite wears a jacket; if it’s hot, the sprite wears shorts, etc. If the value is not a number or is too large, the sprite asks the user to enter it again.</a:t>
            </a:r>
            <a:endParaRPr lang="en-US" altLang="en-US" sz="28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899160" y="629920"/>
            <a:ext cx="7419975" cy="5650230"/>
          </a:xfrm>
          <a:prstGeom prst="rect">
            <a:avLst/>
          </a:prstGeom>
          <a:noFill/>
        </p:spPr>
        <p:txBody>
          <a:bodyPr wrap="square" rtlCol="0">
            <a:noAutofit/>
          </a:bodyPr>
          <a:p>
            <a:pPr algn="ctr"/>
            <a:endParaRPr lang="en-US" altLang="en-US" sz="20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endParaRPr lang="en-US" altLang="en-US" sz="1200"/>
          </a:p>
          <a:p>
            <a:pPr algn="ctr"/>
            <a:r>
              <a:rPr lang="en-US" altLang="en-US" sz="5200">
                <a:solidFill>
                  <a:schemeClr val="accent1">
                    <a:lumMod val="75000"/>
                  </a:schemeClr>
                </a:solidFill>
              </a:rPr>
              <a:t>Hard challenges – 40</a:t>
            </a:r>
            <a:endParaRPr lang="en-US" altLang="en-US" sz="5200">
              <a:solidFill>
                <a:schemeClr val="accent1">
                  <a:lumMod val="75000"/>
                </a:schemeClr>
              </a:solidFill>
            </a:endParaRPr>
          </a:p>
          <a:p>
            <a:pPr algn="ctr"/>
            <a:endParaRPr lang="en-US" altLang="en-US" sz="5200">
              <a:solidFill>
                <a:schemeClr val="accent1">
                  <a:lumMod val="75000"/>
                </a:schemeClr>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a:t>
            </a:r>
            <a:r>
              <a:rPr lang="en-US" altLang="en-US" sz="3200"/>
              <a:t> </a:t>
            </a:r>
            <a:r>
              <a:rPr lang="en-US" altLang="en-US" sz="2400"/>
              <a:t>Looking at the provided GIF animation, write a program in which the “Ball” sprite moves across the stage exactly like in the example and changes its color depending on which area of the stage it is in.</a:t>
            </a:r>
            <a:endParaRPr lang="en-US" altLang="en-US" sz="2400"/>
          </a:p>
        </p:txBody>
      </p:sp>
      <p:pic>
        <p:nvPicPr>
          <p:cNvPr id="2" name="Рисунок 5" descr="Изображение выглядит как снимок экрана, текст, компьютер, программное обеспечение&#10;&#10;Содержимое, созданное искусственным интеллектом, может быть неверным."/>
          <p:cNvPicPr>
            <a:picLocks noChangeAspect="1"/>
          </p:cNvPicPr>
          <p:nvPr/>
        </p:nvPicPr>
        <p:blipFill>
          <a:blip r:embed="rId1"/>
          <a:stretch>
            <a:fillRect/>
          </a:stretch>
        </p:blipFill>
        <p:spPr>
          <a:xfrm>
            <a:off x="1461135" y="2780665"/>
            <a:ext cx="6118860" cy="3602990"/>
          </a:xfrm>
          <a:prstGeom prst="rect">
            <a:avLst/>
          </a:prstGeom>
          <a:noFill/>
          <a:ln w="9525">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2.</a:t>
            </a:r>
            <a:r>
              <a:rPr lang="en-US" altLang="en-US" sz="3200"/>
              <a:t> </a:t>
            </a:r>
            <a:r>
              <a:rPr lang="en-US" altLang="en-US" sz="2400"/>
              <a:t>The sprite asks for a number N, after which it draws N consecutive zigzags using the pen. At the end, it draws a line to turn the zigzags into triangles. Example:</a:t>
            </a:r>
            <a:endParaRPr lang="en-US" altLang="en-US" sz="2400"/>
          </a:p>
        </p:txBody>
      </p:sp>
      <p:pic>
        <p:nvPicPr>
          <p:cNvPr id="2" name="Picture -2147482580"/>
          <p:cNvPicPr>
            <a:picLocks noChangeAspect="1"/>
          </p:cNvPicPr>
          <p:nvPr/>
        </p:nvPicPr>
        <p:blipFill>
          <a:blip r:embed="rId1"/>
          <a:stretch>
            <a:fillRect/>
          </a:stretch>
        </p:blipFill>
        <p:spPr>
          <a:xfrm>
            <a:off x="1087755" y="2420620"/>
            <a:ext cx="6967855" cy="3992880"/>
          </a:xfrm>
          <a:prstGeom prst="rect">
            <a:avLst/>
          </a:prstGeom>
          <a:noFill/>
          <a:ln w="9525">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3.</a:t>
            </a:r>
            <a:r>
              <a:rPr lang="en-US" altLang="en-US" sz="2800"/>
              <a:t> </a:t>
            </a:r>
            <a:r>
              <a:rPr lang="en-US" altLang="en-US" sz="2400"/>
              <a:t>The cat asks for a number N, then begins drawing zigzags with a height of N, as shown in the GIF animation.</a:t>
            </a:r>
            <a:endParaRPr lang="en-US" altLang="en-US" sz="2400"/>
          </a:p>
        </p:txBody>
      </p:sp>
      <p:pic>
        <p:nvPicPr>
          <p:cNvPr id="2" name="Рисунок 10"/>
          <p:cNvPicPr>
            <a:picLocks noChangeAspect="1"/>
          </p:cNvPicPr>
          <p:nvPr/>
        </p:nvPicPr>
        <p:blipFill>
          <a:blip r:embed="rId1"/>
          <a:stretch>
            <a:fillRect/>
          </a:stretch>
        </p:blipFill>
        <p:spPr>
          <a:xfrm>
            <a:off x="817245" y="2023745"/>
            <a:ext cx="7492365" cy="4294505"/>
          </a:xfrm>
          <a:prstGeom prst="rect">
            <a:avLst/>
          </a:prstGeom>
          <a:noFill/>
          <a:ln w="9525">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4.</a:t>
            </a:r>
            <a:r>
              <a:rPr lang="en-US" altLang="en-US" sz="3200"/>
              <a:t> </a:t>
            </a:r>
            <a:r>
              <a:rPr lang="en-US" altLang="en-US" sz="2800"/>
              <a:t>The sprite asks for a number N, then begins drawing a Christmas tree of height N.</a:t>
            </a:r>
            <a:endParaRPr lang="en-US" altLang="en-US" sz="2800"/>
          </a:p>
        </p:txBody>
      </p:sp>
      <p:pic>
        <p:nvPicPr>
          <p:cNvPr id="2" name="Picture -2147482579"/>
          <p:cNvPicPr>
            <a:picLocks noChangeAspect="1"/>
          </p:cNvPicPr>
          <p:nvPr/>
        </p:nvPicPr>
        <p:blipFill>
          <a:blip r:embed="rId1"/>
          <a:stretch>
            <a:fillRect/>
          </a:stretch>
        </p:blipFill>
        <p:spPr>
          <a:xfrm>
            <a:off x="1116965" y="2277110"/>
            <a:ext cx="6743700" cy="3866515"/>
          </a:xfrm>
          <a:prstGeom prst="rect">
            <a:avLst/>
          </a:prstGeom>
          <a:noFill/>
          <a:ln w="9525">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5.</a:t>
            </a:r>
            <a:r>
              <a:rPr lang="en-US" altLang="en-US" sz="3200"/>
              <a:t> </a:t>
            </a:r>
            <a:r>
              <a:rPr lang="en-US" altLang="en-US" sz="2800"/>
              <a:t>Coin Collection. On the stage, 10 orange coins and 10 blue coins are randomly placed. The sprite is controlled using the arrow keys. Touching an orange coin increases the “Coins” variable by 1, while touching a blue coin decreases it by 1.</a:t>
            </a:r>
            <a:endParaRPr lang="en-US" altLang="en-US" sz="28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endParaRPr lang="en-US" altLang="en-US" sz="3200" b="1"/>
          </a:p>
          <a:p>
            <a:r>
              <a:rPr lang="en-US" altLang="en-US" sz="3200" b="1"/>
              <a:t>6.</a:t>
            </a:r>
            <a:r>
              <a:rPr lang="en-US" altLang="en-US" sz="3200"/>
              <a:t> </a:t>
            </a:r>
            <a:r>
              <a:rPr lang="en-US" altLang="en-US" sz="2800"/>
              <a:t>Create a two-player ping-pong game. The paddle sprites are controlled using keyboard keys.</a:t>
            </a:r>
            <a:endParaRPr lang="en-US" altLang="en-US" sz="28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7.</a:t>
            </a:r>
            <a:r>
              <a:rPr lang="en-US" altLang="en-US" sz="2400"/>
              <a:t> Create the given animation. The sprite moves along a pentagon path, leaving its clones at the vertices of the shape. Then the clones start rotating. The rotation ends when the fifth clone completes a full turn around itself.</a:t>
            </a:r>
            <a:endParaRPr lang="en-US" altLang="en-US" sz="2400"/>
          </a:p>
        </p:txBody>
      </p:sp>
      <p:pic>
        <p:nvPicPr>
          <p:cNvPr id="2" name="Рисунок 18"/>
          <p:cNvPicPr>
            <a:picLocks noChangeAspect="1"/>
          </p:cNvPicPr>
          <p:nvPr/>
        </p:nvPicPr>
        <p:blipFill>
          <a:blip r:embed="rId1"/>
          <a:stretch>
            <a:fillRect/>
          </a:stretch>
        </p:blipFill>
        <p:spPr>
          <a:xfrm>
            <a:off x="1403985" y="2851785"/>
            <a:ext cx="6320790" cy="3620135"/>
          </a:xfrm>
          <a:prstGeom prst="rect">
            <a:avLst/>
          </a:prstGeom>
          <a:noFill/>
          <a:ln w="9525">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8.</a:t>
            </a:r>
            <a:r>
              <a:rPr lang="en-US" altLang="en-US" sz="3200"/>
              <a:t> </a:t>
            </a:r>
            <a:r>
              <a:rPr lang="en-US" altLang="en-US" sz="2800"/>
              <a:t>Create a game in which two sprites compete to navigate a maze. The first player controls their sprite with the arrow keys, and the second player uses the W, A, S, D keys. There is an apple in the center of the maze, and the winner is the player who reaches it first without touching the walls.</a:t>
            </a:r>
            <a:endParaRPr lang="en-US" altLang="en-US" sz="28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9.</a:t>
            </a:r>
            <a:r>
              <a:rPr lang="en-US" altLang="en-US" sz="3200"/>
              <a:t> </a:t>
            </a:r>
            <a:r>
              <a:rPr lang="en-US" altLang="en-US" sz="2800" b="1"/>
              <a:t>Universal Unit Converter. </a:t>
            </a:r>
            <a:endParaRPr lang="en-US" altLang="en-US" sz="2800"/>
          </a:p>
          <a:p>
            <a:r>
              <a:rPr lang="en-US" altLang="en-US" sz="2800"/>
              <a:t>Write a program in which the sprite first asks the user to enter a number N in centimeters. Then the sprite asks which unit to convert to: millimeters, meters, or kilometers. After the selection, the program performs the calculation, and the sprite announces the result.</a:t>
            </a:r>
            <a:endParaRPr lang="en-US" altLang="en-US" sz="2800"/>
          </a:p>
          <a:p>
            <a:r>
              <a:rPr lang="en-US" altLang="en-US" sz="2800"/>
              <a:t>For example, if the user enters 123 cm and chooses to convert to millimeters, the sprite should say:</a:t>
            </a:r>
            <a:endParaRPr lang="en-US" altLang="en-US" sz="2800"/>
          </a:p>
          <a:p>
            <a:r>
              <a:rPr lang="en-US" altLang="en-US" sz="2800"/>
              <a:t>“123 cm = 1230 mm.”</a:t>
            </a:r>
            <a:endParaRPr lang="en-US" altLang="en-US" sz="280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10.</a:t>
            </a:r>
            <a:r>
              <a:rPr lang="en-US" altLang="en-US" sz="3200"/>
              <a:t> </a:t>
            </a:r>
            <a:r>
              <a:rPr lang="en-US" altLang="en-US" sz="2800" b="1"/>
              <a:t>Math Quiz. </a:t>
            </a:r>
            <a:endParaRPr lang="en-US" altLang="en-US" sz="2800"/>
          </a:p>
          <a:p>
            <a:r>
              <a:rPr lang="en-US" altLang="en-US" sz="2800"/>
              <a:t>The sprite displays two random numbers and randomly selects an operation — addition or subtraction. The user must enter the correct answer. After entering it, the sprite checks the result: if correct, it confirms and awards one point; if incorrect, it reports an error, subtracts one point, and asks the user to try again until the correct answer is given.</a:t>
            </a:r>
            <a:endParaRPr lang="en-US" altLang="en-US" sz="2800"/>
          </a:p>
          <a:p>
            <a:r>
              <a:rPr lang="en-US" altLang="en-US" sz="2800"/>
              <a:t>The quiz continues until the user scores 5 correct answers.</a:t>
            </a:r>
            <a:endParaRPr lang="en-US" altLang="en-US" sz="28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11.</a:t>
            </a:r>
            <a:r>
              <a:rPr lang="en-US" altLang="en-US" sz="3200"/>
              <a:t> </a:t>
            </a:r>
            <a:r>
              <a:rPr lang="en-US" altLang="en-US" sz="2800" b="1"/>
              <a:t>Mini School (Grades)</a:t>
            </a:r>
            <a:endParaRPr lang="en-US" altLang="en-US" sz="2800"/>
          </a:p>
          <a:p>
            <a:r>
              <a:rPr lang="en-US" altLang="en-US" sz="2800"/>
              <a:t>The sprite asks for the student’s name, then asks the user to enter grades for 4 subjects. After all grades are entered, the sprite calculates the average score and gives a comment: “excellent,” “good,” “satisfactory,” or “needs improvement.”</a:t>
            </a:r>
            <a:endParaRPr lang="en-US" altLang="en-US" sz="2800"/>
          </a:p>
          <a:p>
            <a:r>
              <a:rPr lang="en-US" altLang="en-US" sz="2800"/>
              <a:t>The program repeats for 2 students.</a:t>
            </a:r>
            <a:endParaRPr lang="en-US" altLang="en-US" sz="28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12.</a:t>
            </a:r>
            <a:r>
              <a:rPr lang="en-US" altLang="en-US" sz="3200"/>
              <a:t> </a:t>
            </a:r>
            <a:r>
              <a:rPr lang="en-US" altLang="en-US" sz="2800" b="1"/>
              <a:t>Login and Password</a:t>
            </a:r>
            <a:endParaRPr lang="en-US" altLang="en-US" sz="2800" b="1"/>
          </a:p>
          <a:p>
            <a:r>
              <a:rPr lang="en-US" altLang="en-US" sz="2800"/>
              <a:t>Create a program where the sprite asks for a username and then a password. If the username and password match the predefined values, the sprite says “Welcome!” If not, it reports an error and asks the user to try again. The program continues until the correct login–password pair is entered.</a:t>
            </a:r>
            <a:endParaRPr lang="en-US" altLang="en-US" sz="28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13.</a:t>
            </a:r>
            <a:r>
              <a:rPr lang="en-US" altLang="en-US" sz="3200"/>
              <a:t> </a:t>
            </a:r>
            <a:r>
              <a:rPr lang="en-US" altLang="en-US" sz="2800" b="1"/>
              <a:t>Multiplication Table Quiz</a:t>
            </a:r>
            <a:endParaRPr lang="en-US" altLang="en-US" sz="2800" b="1"/>
          </a:p>
          <a:p>
            <a:r>
              <a:rPr lang="en-US" altLang="en-US" sz="2800"/>
              <a:t>The sprite randomly selects two numbers from 1 to 9 and asks for their product.</a:t>
            </a:r>
            <a:endParaRPr lang="en-US" altLang="en-US" sz="2800"/>
          </a:p>
          <a:p>
            <a:r>
              <a:rPr lang="en-US" altLang="en-US" sz="2800"/>
              <a:t>If the user answers incorrectly, the sprite says: “Incorrect, try again!” and asks the same question again.</a:t>
            </a:r>
            <a:endParaRPr lang="en-US" altLang="en-US" sz="2800"/>
          </a:p>
          <a:p>
            <a:r>
              <a:rPr lang="en-US" altLang="en-US" sz="2800"/>
              <a:t>If correct, the sprite says: “Well done!” and adds 1 point. If the answer is wrong, 1 point is subtracted.</a:t>
            </a:r>
            <a:endParaRPr lang="en-US" altLang="en-US" sz="2800"/>
          </a:p>
          <a:p>
            <a:r>
              <a:rPr lang="en-US" altLang="en-US" sz="2800"/>
              <a:t>The program continues until the player reaches 5 points.</a:t>
            </a:r>
            <a:endParaRPr lang="en-US" altLang="en-US" sz="28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14.</a:t>
            </a:r>
            <a:r>
              <a:rPr lang="en-US" altLang="en-US" sz="3200"/>
              <a:t> </a:t>
            </a:r>
            <a:r>
              <a:rPr lang="en-US" altLang="en-US" sz="2800" b="1"/>
              <a:t>Simple Password Check</a:t>
            </a:r>
            <a:endParaRPr lang="en-US" altLang="en-US" sz="2800"/>
          </a:p>
          <a:p>
            <a:r>
              <a:rPr lang="en-US" altLang="en-US" sz="2800"/>
              <a:t>The sprite asks the user to create a password.</a:t>
            </a:r>
            <a:endParaRPr lang="en-US" altLang="en-US" sz="2800"/>
          </a:p>
          <a:p>
            <a:r>
              <a:rPr lang="en-US" altLang="en-US" sz="2800"/>
              <a:t>If the password is shorter than 5 characters, the sprite says the password is too simple and asks the user to try again.</a:t>
            </a:r>
            <a:endParaRPr lang="en-US" altLang="en-US" sz="28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15.</a:t>
            </a:r>
            <a:r>
              <a:rPr lang="en-US" altLang="en-US" sz="3200"/>
              <a:t> </a:t>
            </a:r>
            <a:r>
              <a:rPr lang="en-US" altLang="en-US" sz="2800" b="1"/>
              <a:t>Secret Color</a:t>
            </a:r>
            <a:endParaRPr lang="en-US" altLang="en-US" sz="2800" b="1"/>
          </a:p>
          <a:p>
            <a:r>
              <a:rPr lang="en-US" altLang="en-US" sz="2800"/>
              <a:t>The sprite selects one color: red, green, or blue.</a:t>
            </a:r>
            <a:endParaRPr lang="en-US" altLang="en-US" sz="2800"/>
          </a:p>
          <a:p>
            <a:r>
              <a:rPr lang="en-US" altLang="en-US" sz="2800"/>
              <a:t>The user makes guesses.</a:t>
            </a:r>
            <a:endParaRPr lang="en-US" altLang="en-US" sz="2800"/>
          </a:p>
          <a:p>
            <a:r>
              <a:rPr lang="en-US" altLang="en-US" sz="2800"/>
              <a:t>Until the color is guessed correctly, the sprite says: “No, try again!”</a:t>
            </a:r>
            <a:endParaRPr lang="en-US" altLang="en-US" sz="2800"/>
          </a:p>
          <a:p>
            <a:r>
              <a:rPr lang="en-US" altLang="en-US" sz="2800"/>
              <a:t>Once guessed, the sprite changes its costume to that color.</a:t>
            </a:r>
            <a:endParaRPr lang="en-US" altLang="en-US" sz="28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endParaRPr lang="en-US" altLang="en-US" sz="3200" b="1"/>
          </a:p>
          <a:p>
            <a:r>
              <a:rPr lang="en-US" altLang="en-US" sz="3200" b="1"/>
              <a:t>16.</a:t>
            </a:r>
            <a:r>
              <a:rPr lang="en-US" altLang="en-US" sz="3200"/>
              <a:t> </a:t>
            </a:r>
            <a:r>
              <a:rPr lang="en-US" altLang="en-US" sz="2800" b="1"/>
              <a:t>Reaction Speed Test</a:t>
            </a:r>
            <a:endParaRPr lang="en-US" altLang="en-US" sz="2800"/>
          </a:p>
          <a:p>
            <a:r>
              <a:rPr lang="en-US" altLang="en-US" sz="2800"/>
              <a:t>The sprite unexpectedly says: “PRESS!” after a random delay of 1–5 seconds.</a:t>
            </a:r>
            <a:endParaRPr lang="en-US" altLang="en-US" sz="2800"/>
          </a:p>
          <a:p>
            <a:r>
              <a:rPr lang="en-US" altLang="en-US" sz="2800"/>
              <a:t>The user must press any key.</a:t>
            </a:r>
            <a:endParaRPr lang="en-US" altLang="en-US" sz="2800"/>
          </a:p>
          <a:p>
            <a:r>
              <a:rPr lang="en-US" altLang="en-US" sz="2800"/>
              <a:t>The sprite measures reaction speed and displays the result on the screen.</a:t>
            </a:r>
            <a:endParaRPr lang="en-US" altLang="en-US" sz="28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17.</a:t>
            </a:r>
            <a:r>
              <a:rPr lang="en-US" altLang="en-US" sz="3200"/>
              <a:t> </a:t>
            </a:r>
            <a:r>
              <a:rPr lang="en-US" altLang="en-US" sz="2000" b="1"/>
              <a:t>Mini-ATM</a:t>
            </a:r>
            <a:endParaRPr lang="en-US" altLang="en-US" sz="2400"/>
          </a:p>
          <a:p>
            <a:r>
              <a:rPr lang="en-US" altLang="en-US" sz="2000"/>
              <a:t>Create a program where the sprite works as a simple ATM.</a:t>
            </a:r>
            <a:endParaRPr lang="en-US" altLang="en-US" sz="2000"/>
          </a:p>
          <a:p>
            <a:r>
              <a:rPr lang="en-US" altLang="en-US" sz="2000"/>
              <a:t>1. The sprite first asks the user for a PIN code. If the PIN is incorrect, it reports an error and asks again until the correct PIN is entered.</a:t>
            </a:r>
            <a:endParaRPr lang="en-US" altLang="en-US" sz="2000"/>
          </a:p>
          <a:p>
            <a:r>
              <a:rPr lang="en-US" altLang="en-US" sz="2000"/>
              <a:t>2. After successful entry, the sprite shows a menu: “Deposit” or “Withdraw.”</a:t>
            </a:r>
            <a:endParaRPr lang="en-US" altLang="en-US" sz="2000"/>
          </a:p>
          <a:p>
            <a:r>
              <a:rPr lang="en-US" altLang="en-US" sz="2000"/>
              <a:t>3. The user chooses an action, enters an amount, and the sprite updates the balance:</a:t>
            </a:r>
            <a:endParaRPr lang="en-US" altLang="en-US" sz="2000"/>
          </a:p>
          <a:p>
            <a:r>
              <a:rPr lang="en-US" altLang="en-US" sz="2000"/>
              <a:t>- Deposit → increases the balance by the entered amount</a:t>
            </a:r>
            <a:endParaRPr lang="en-US" altLang="en-US" sz="2000"/>
          </a:p>
          <a:p>
            <a:r>
              <a:rPr lang="en-US" altLang="en-US" sz="2000"/>
              <a:t>- Withdraw → decreases the balance only if there are sufficient funds; otherwise, it reports insufficient funds</a:t>
            </a:r>
            <a:endParaRPr lang="en-US" altLang="en-US" sz="2000"/>
          </a:p>
          <a:p>
            <a:r>
              <a:rPr lang="en-US" altLang="en-US" sz="2000"/>
              <a:t>4. After each operation, the sprite shows the current balance and asks for the next action.</a:t>
            </a:r>
            <a:endParaRPr lang="en-US" altLang="en-US" sz="2000"/>
          </a:p>
          <a:p>
            <a:r>
              <a:rPr lang="en-US" altLang="en-US" sz="2000"/>
              <a:t>5. The program continues until the user exits, e.g., by entering the command “exit.”</a:t>
            </a:r>
            <a:endParaRPr lang="en-US" altLang="en-US" sz="2000"/>
          </a:p>
          <a:p>
            <a:endParaRPr lang="en-US" altLang="en-US" sz="20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18.</a:t>
            </a:r>
            <a:r>
              <a:rPr lang="en-US" altLang="en-US" sz="3200"/>
              <a:t> </a:t>
            </a:r>
            <a:r>
              <a:rPr lang="en-US" altLang="en-US" sz="2000"/>
              <a:t>Mini-Restaurant (Food Ordering)</a:t>
            </a:r>
            <a:endParaRPr lang="en-US" altLang="en-US" sz="2000"/>
          </a:p>
          <a:p>
            <a:r>
              <a:rPr lang="en-US" altLang="en-US" sz="2000"/>
              <a:t>Create a program where the sprite works as a waiter. Logic:</a:t>
            </a:r>
            <a:endParaRPr lang="en-US" altLang="en-US" sz="2000"/>
          </a:p>
          <a:p>
            <a:r>
              <a:rPr lang="en-US" altLang="en-US" sz="2000"/>
              <a:t>1. When the green flag is clicked, the sprite greets the user.</a:t>
            </a:r>
            <a:endParaRPr lang="en-US" altLang="en-US" sz="2000"/>
          </a:p>
          <a:p>
            <a:r>
              <a:rPr lang="en-US" altLang="en-US" sz="2000"/>
              <a:t>2. Shows the menu:</a:t>
            </a:r>
            <a:endParaRPr lang="en-US" altLang="en-US" sz="2000"/>
          </a:p>
          <a:p>
            <a:r>
              <a:rPr lang="en-US" altLang="en-US" sz="2000"/>
              <a:t>-“Pizza — 20”</a:t>
            </a:r>
            <a:endParaRPr lang="en-US" altLang="en-US" sz="2000"/>
          </a:p>
          <a:p>
            <a:r>
              <a:rPr lang="en-US" altLang="en-US" sz="2000"/>
              <a:t>-“Burger — 15”</a:t>
            </a:r>
            <a:endParaRPr lang="en-US" altLang="en-US" sz="2000"/>
          </a:p>
          <a:p>
            <a:r>
              <a:rPr lang="en-US" altLang="en-US" sz="2000"/>
              <a:t>-“Tea — 5”</a:t>
            </a:r>
            <a:endParaRPr lang="en-US" altLang="en-US" sz="2000"/>
          </a:p>
          <a:p>
            <a:r>
              <a:rPr lang="en-US" altLang="en-US" sz="2000"/>
              <a:t>- “Exit”</a:t>
            </a:r>
            <a:endParaRPr lang="en-US" altLang="en-US" sz="2000"/>
          </a:p>
          <a:p>
            <a:r>
              <a:rPr lang="en-US" altLang="en-US" sz="2000"/>
              <a:t>3. The user enters a dish name.</a:t>
            </a:r>
            <a:endParaRPr lang="en-US" altLang="en-US" sz="2000"/>
          </a:p>
          <a:p>
            <a:r>
              <a:rPr lang="en-US" altLang="en-US" sz="2000"/>
              <a:t>4. If the dish is unavailable, the sprite reports an error and asks again.</a:t>
            </a:r>
            <a:endParaRPr lang="en-US" altLang="en-US" sz="2000"/>
          </a:p>
          <a:p>
            <a:r>
              <a:rPr lang="en-US" altLang="en-US" sz="2000"/>
              <a:t>5. If the dish is available, the sprite adds its price to the order total.</a:t>
            </a:r>
            <a:endParaRPr lang="en-US" altLang="en-US" sz="2000"/>
          </a:p>
          <a:p>
            <a:r>
              <a:rPr lang="en-US" altLang="en-US" sz="2000"/>
              <a:t>6. After each choice, the sprite shows the current order total.</a:t>
            </a:r>
            <a:endParaRPr lang="en-US" altLang="en-US" sz="2000"/>
          </a:p>
          <a:p>
            <a:r>
              <a:rPr lang="en-US" altLang="en-US" sz="2000"/>
              <a:t>7. The program continues until the user enters “Exit.”</a:t>
            </a:r>
            <a:endParaRPr lang="en-US" altLang="en-US" sz="2000"/>
          </a:p>
          <a:p>
            <a:r>
              <a:rPr lang="en-US" altLang="en-US" sz="2000"/>
              <a:t>8. At the end, the sprite reports the final total.</a:t>
            </a:r>
            <a:endParaRPr lang="en-US" altLang="en-US" sz="20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r>
              <a:rPr lang="en-US" altLang="en-US" sz="3200" b="1"/>
              <a:t>19.</a:t>
            </a:r>
            <a:r>
              <a:rPr lang="en-US" altLang="en-US" sz="3200"/>
              <a:t> </a:t>
            </a:r>
            <a:r>
              <a:rPr lang="en-US" altLang="en-US" sz="2400"/>
              <a:t>Registration and Login System</a:t>
            </a:r>
            <a:endParaRPr lang="en-US" altLang="en-US" sz="2400"/>
          </a:p>
          <a:p>
            <a:r>
              <a:rPr lang="en-US" altLang="en-US" sz="2400"/>
              <a:t>Create a program simulating account registration.</a:t>
            </a:r>
            <a:endParaRPr lang="en-US" altLang="en-US" sz="2400"/>
          </a:p>
          <a:p>
            <a:r>
              <a:rPr lang="en-US" altLang="en-US" sz="2400"/>
              <a:t>Stage 1: Registration</a:t>
            </a:r>
            <a:endParaRPr lang="en-US" altLang="en-US" sz="2400"/>
          </a:p>
          <a:p>
            <a:r>
              <a:rPr lang="en-US" altLang="en-US" sz="2400"/>
              <a:t>1. The sprite asks the user to create a username.</a:t>
            </a:r>
            <a:endParaRPr lang="en-US" altLang="en-US" sz="2400"/>
          </a:p>
          <a:p>
            <a:r>
              <a:rPr lang="en-US" altLang="en-US" sz="2400"/>
              <a:t>2. The sprite asks the user to create a password.</a:t>
            </a:r>
            <a:endParaRPr lang="en-US" altLang="en-US" sz="2400"/>
          </a:p>
          <a:p>
            <a:r>
              <a:rPr lang="en-US" altLang="en-US" sz="2400"/>
              <a:t>3. Save both in variables.</a:t>
            </a:r>
            <a:endParaRPr lang="en-US" altLang="en-US" sz="2400"/>
          </a:p>
          <a:p>
            <a:r>
              <a:rPr lang="en-US" altLang="en-US" sz="2400"/>
              <a:t>Stage 2: Login</a:t>
            </a:r>
            <a:endParaRPr lang="en-US" altLang="en-US" sz="2400"/>
          </a:p>
          <a:p>
            <a:r>
              <a:rPr lang="en-US" altLang="en-US" sz="2400"/>
              <a:t>1. The sprite asks the user to log in.</a:t>
            </a:r>
            <a:endParaRPr lang="en-US" altLang="en-US" sz="2400"/>
          </a:p>
          <a:p>
            <a:r>
              <a:rPr lang="en-US" altLang="en-US" sz="2400"/>
              <a:t>2. The user enters a username. If incorrect, the attempt repeats.</a:t>
            </a:r>
            <a:endParaRPr lang="en-US" altLang="en-US" sz="2400"/>
          </a:p>
          <a:p>
            <a:r>
              <a:rPr lang="en-US" altLang="en-US" sz="2400"/>
              <a:t>3. Then the user enters a password. If incorrect, the attempt repeats.</a:t>
            </a:r>
            <a:endParaRPr lang="en-US" altLang="en-US" sz="2400"/>
          </a:p>
          <a:p>
            <a:r>
              <a:rPr lang="en-US" altLang="en-US" sz="2400"/>
              <a:t>4. Upon successful login, the sprite says: “Welcome!”</a:t>
            </a:r>
            <a:endParaRPr lang="en-US" altLang="en-US" sz="2400"/>
          </a:p>
          <a:p>
            <a:r>
              <a:rPr lang="en-US" altLang="en-US" sz="2400"/>
              <a:t>Optional: You can add a limit, e.g., only three login attempts.</a:t>
            </a:r>
            <a:endParaRPr lang="en-US" altLang="en-US" sz="2400"/>
          </a:p>
          <a:p>
            <a:endParaRPr lang="en-US" altLang="en-US" sz="24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7360" y="260350"/>
            <a:ext cx="8249285" cy="5650230"/>
          </a:xfrm>
          <a:prstGeom prst="rect">
            <a:avLst/>
          </a:prstGeom>
          <a:noFill/>
        </p:spPr>
        <p:txBody>
          <a:bodyPr wrap="square" rtlCol="0">
            <a:noAutofit/>
          </a:bodyPr>
          <a:p>
            <a:pPr algn="ctr"/>
            <a:r>
              <a:rPr lang="en-US" altLang="en-US" sz="1800" b="1">
                <a:solidFill>
                  <a:schemeClr val="accent1"/>
                </a:solidFill>
                <a:effectLst>
                  <a:outerShdw blurRad="38100" dist="25400" dir="5400000" algn="ctr" rotWithShape="0">
                    <a:srgbClr val="6E747A">
                      <a:alpha val="43000"/>
                    </a:srgbClr>
                  </a:outerShdw>
                </a:effectLst>
              </a:rPr>
              <a:t>Hard challenges</a:t>
            </a:r>
            <a:endParaRPr lang="en-US" altLang="en-US" sz="1800" b="1">
              <a:solidFill>
                <a:schemeClr val="accent1"/>
              </a:solidFill>
              <a:effectLst>
                <a:outerShdw blurRad="38100" dist="25400" dir="5400000" algn="ctr" rotWithShape="0">
                  <a:srgbClr val="6E747A">
                    <a:alpha val="43000"/>
                  </a:srgbClr>
                </a:outerShdw>
              </a:effectLst>
            </a:endParaRPr>
          </a:p>
          <a:p>
            <a:endParaRPr lang="en-US" altLang="en-US" sz="3200" b="1"/>
          </a:p>
          <a:p>
            <a:endParaRPr lang="en-US" altLang="en-US" sz="3200" b="1"/>
          </a:p>
          <a:p>
            <a:r>
              <a:rPr lang="en-US" altLang="en-US" sz="3200" b="1"/>
              <a:t>20.</a:t>
            </a:r>
            <a:r>
              <a:rPr lang="en-US" altLang="en-US" sz="3200"/>
              <a:t> </a:t>
            </a:r>
            <a:r>
              <a:rPr lang="en-US" altLang="en-US" sz="2400"/>
              <a:t>Mini-Shop with Cart</a:t>
            </a:r>
            <a:endParaRPr lang="en-US" altLang="en-US" sz="2400"/>
          </a:p>
          <a:p>
            <a:r>
              <a:rPr lang="en-US" altLang="en-US" sz="2400"/>
              <a:t>The user can add items to a cart.</a:t>
            </a:r>
            <a:endParaRPr lang="en-US" altLang="en-US" sz="2400"/>
          </a:p>
          <a:p>
            <a:r>
              <a:rPr lang="en-US" altLang="en-US" sz="2400"/>
              <a:t>1. Items and prices:</a:t>
            </a:r>
            <a:endParaRPr lang="en-US" altLang="en-US" sz="2400"/>
          </a:p>
          <a:p>
            <a:r>
              <a:rPr lang="en-US" altLang="en-US" sz="2400"/>
              <a:t>Apple — 3</a:t>
            </a:r>
            <a:endParaRPr lang="en-US" altLang="en-US" sz="2400"/>
          </a:p>
          <a:p>
            <a:r>
              <a:rPr lang="en-US" altLang="en-US" sz="2400"/>
              <a:t>Bread — 6</a:t>
            </a:r>
            <a:endParaRPr lang="en-US" altLang="en-US" sz="2400"/>
          </a:p>
          <a:p>
            <a:r>
              <a:rPr lang="en-US" altLang="en-US" sz="2400"/>
              <a:t>Milk — 10</a:t>
            </a:r>
            <a:endParaRPr lang="en-US" altLang="en-US" sz="2400"/>
          </a:p>
          <a:p>
            <a:r>
              <a:rPr lang="en-US" altLang="en-US" sz="2400"/>
              <a:t>2. The user enters commands: “apple,” “bread,” “milk,” “cart,” “exit.”</a:t>
            </a:r>
            <a:endParaRPr lang="en-US" altLang="en-US" sz="2400"/>
          </a:p>
          <a:p>
            <a:r>
              <a:rPr lang="en-US" altLang="en-US" sz="2400"/>
              <a:t>3. If an item is selected, its price is added to the total.</a:t>
            </a:r>
            <a:endParaRPr lang="en-US" altLang="en-US" sz="2400"/>
          </a:p>
          <a:p>
            <a:r>
              <a:rPr lang="en-US" altLang="en-US" sz="2400"/>
              <a:t>4. If the user types “cart,” the sprite shows the total amount.</a:t>
            </a:r>
            <a:endParaRPr lang="en-US" altLang="en-US" sz="2400"/>
          </a:p>
          <a:p>
            <a:r>
              <a:rPr lang="en-US" altLang="en-US" sz="2400"/>
              <a:t>5. The program continues until the user enters “exit.”</a:t>
            </a:r>
            <a:endParaRPr lang="en-US" altLang="en-US" sz="2400"/>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22328</Words>
  <Application>WPS Presentation</Application>
  <PresentationFormat/>
  <Paragraphs>754</Paragraphs>
  <Slides>105</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105</vt:i4>
      </vt:variant>
    </vt:vector>
  </HeadingPairs>
  <TitlesOfParts>
    <vt:vector size="113" baseType="lpstr">
      <vt:lpstr>Arial</vt:lpstr>
      <vt:lpstr>SimSun</vt:lpstr>
      <vt:lpstr>Wingdings</vt:lpstr>
      <vt:lpstr>Microsoft YaHei</vt:lpstr>
      <vt:lpstr>Arial Unicode MS</vt:lpstr>
      <vt:lpstr>Calibri</vt:lpstr>
      <vt:lpstr>Default Design</vt:lpstr>
      <vt:lpstr>1_Default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Irfon Hotami</dc:creator>
  <cp:lastModifiedBy>Gulbahor Fayzieva</cp:lastModifiedBy>
  <cp:revision>6</cp:revision>
  <dcterms:created xsi:type="dcterms:W3CDTF">2025-12-09T08:17:00Z</dcterms:created>
  <dcterms:modified xsi:type="dcterms:W3CDTF">2025-12-14T20:19:10Z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1033-12.2.0.23155</vt:lpwstr>
  </property>
  <property fmtid="{D5CDD505-2E9C-101B-9397-08002B2CF9AE}" pid="3" name="ICV">
    <vt:lpwstr>94359BCA99EA4323821BB95C3C7E5CCB_13</vt:lpwstr>
  </property>
</Properties>
</file>