
<file path=[Content_Types].xml><?xml version="1.0" encoding="utf-8"?>
<Types xmlns="http://schemas.openxmlformats.org/package/2006/content-types">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262" r:id="rId5"/>
    <p:sldId id="322" r:id="rId6"/>
    <p:sldId id="258"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23" r:id="rId47"/>
    <p:sldId id="312" r:id="rId48"/>
    <p:sldId id="313" r:id="rId49"/>
    <p:sldId id="314" r:id="rId50"/>
    <p:sldId id="315" r:id="rId51"/>
    <p:sldId id="316" r:id="rId52"/>
    <p:sldId id="317" r:id="rId53"/>
    <p:sldId id="318" r:id="rId54"/>
    <p:sldId id="319" r:id="rId55"/>
    <p:sldId id="320" r:id="rId56"/>
    <p:sldId id="325" r:id="rId57"/>
    <p:sldId id="321" r:id="rId58"/>
    <p:sldId id="324"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55" r:id="rId78"/>
    <p:sldId id="345" r:id="rId79"/>
    <p:sldId id="346" r:id="rId80"/>
    <p:sldId id="347" r:id="rId81"/>
    <p:sldId id="348" r:id="rId82"/>
    <p:sldId id="349" r:id="rId83"/>
    <p:sldId id="350" r:id="rId84"/>
    <p:sldId id="351" r:id="rId85"/>
    <p:sldId id="352" r:id="rId86"/>
    <p:sldId id="353" r:id="rId87"/>
    <p:sldId id="356" r:id="rId88"/>
    <p:sldId id="354" r:id="rId89"/>
    <p:sldId id="357" r:id="rId90"/>
    <p:sldId id="358" r:id="rId91"/>
    <p:sldId id="359" r:id="rId92"/>
    <p:sldId id="360" r:id="rId93"/>
    <p:sldId id="362" r:id="rId94"/>
    <p:sldId id="361" r:id="rId95"/>
    <p:sldId id="363" r:id="rId96"/>
    <p:sldId id="364" r:id="rId97"/>
    <p:sldId id="365" r:id="rId98"/>
    <p:sldId id="366" r:id="rId99"/>
    <p:sldId id="367" r:id="rId100"/>
    <p:sldId id="368" r:id="rId101"/>
    <p:sldId id="369" r:id="rId102"/>
    <p:sldId id="370" r:id="rId103"/>
    <p:sldId id="371" r:id="rId104"/>
    <p:sldId id="372" r:id="rId105"/>
    <p:sldId id="373" r:id="rId106"/>
    <p:sldId id="374" r:id="rId107"/>
    <p:sldId id="375" r:id="rId108"/>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76" userDrawn="1">
          <p15:clr>
            <a:srgbClr val="A4A3A4"/>
          </p15:clr>
        </p15:guide>
        <p15:guide id="2" pos="28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76"/>
        <p:guide pos="2892"/>
      </p:guideLst>
    </p:cSldViewPr>
  </p:slide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1" Type="http://schemas.openxmlformats.org/officeDocument/2006/relationships/tableStyles" Target="tableStyles.xml"/><Relationship Id="rId110" Type="http://schemas.openxmlformats.org/officeDocument/2006/relationships/viewProps" Target="viewProps.xml"/><Relationship Id="rId11" Type="http://schemas.openxmlformats.org/officeDocument/2006/relationships/slide" Target="slides/slide8.xml"/><Relationship Id="rId109" Type="http://schemas.openxmlformats.org/officeDocument/2006/relationships/presProps" Target="presProps.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57200"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54296"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lvl="0" fontAlgn="base"/>
            <a:endParaRPr lang="zh-CN" altLang="en-US" strike="noStrike" noProof="1" dirty="0"/>
          </a:p>
        </p:txBody>
      </p:sp>
      <p:sp>
        <p:nvSpPr>
          <p:cNvPr id="6" name="Footer Placeholder 5"/>
          <p:cNvSpPr>
            <a:spLocks noGrp="1"/>
          </p:cNvSpPr>
          <p:nvPr>
            <p:ph type="ftr" sz="quarter" idx="11"/>
          </p:nvPr>
        </p:nvSpPr>
        <p:spPr/>
        <p:txBody>
          <a:bodyPr/>
          <a:p>
            <a:pPr lvl="0" fontAlgn="base"/>
            <a:endParaRPr lang="zh-CN" altLang="en-US"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629841" y="2505075"/>
            <a:ext cx="3868340"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29150" y="2505075"/>
            <a:ext cx="3887391"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lvl="0" fontAlgn="base"/>
            <a:endParaRPr lang="zh-CN" altLang="en-US" strike="noStrike" noProof="1" dirty="0"/>
          </a:p>
        </p:txBody>
      </p:sp>
      <p:sp>
        <p:nvSpPr>
          <p:cNvPr id="8" name="Footer Placeholder 7"/>
          <p:cNvSpPr>
            <a:spLocks noGrp="1"/>
          </p:cNvSpPr>
          <p:nvPr>
            <p:ph type="ftr" sz="quarter" idx="11"/>
          </p:nvPr>
        </p:nvSpPr>
        <p:spPr/>
        <p:txBody>
          <a:bodyPr/>
          <a:p>
            <a:pPr lvl="0" fontAlgn="base"/>
            <a:endParaRPr lang="zh-CN" altLang="en-US" strike="noStrike" noProof="1" dirty="0"/>
          </a:p>
        </p:txBody>
      </p:sp>
      <p:sp>
        <p:nvSpPr>
          <p:cNvPr id="9" name="Slide Number Placeholder 8"/>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lvl="0" fontAlgn="base"/>
            <a:endParaRPr lang="zh-CN" altLang="en-US" strike="noStrike" noProof="1" dirty="0"/>
          </a:p>
        </p:txBody>
      </p:sp>
      <p:sp>
        <p:nvSpPr>
          <p:cNvPr id="4" name="Footer Placeholder 3"/>
          <p:cNvSpPr>
            <a:spLocks noGrp="1"/>
          </p:cNvSpPr>
          <p:nvPr>
            <p:ph type="ftr" sz="quarter" idx="11"/>
          </p:nvPr>
        </p:nvSpPr>
        <p:spPr/>
        <p:txBody>
          <a:bodyPr/>
          <a:p>
            <a:pPr lvl="0" fontAlgn="base"/>
            <a:endParaRPr lang="zh-CN" altLang="en-US" strike="noStrike" noProof="1" dirty="0"/>
          </a:p>
        </p:txBody>
      </p:sp>
      <p:sp>
        <p:nvSpPr>
          <p:cNvPr id="5" name="Slide Number Placeholder 4"/>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lvl="0" fontAlgn="base"/>
            <a:endParaRPr lang="zh-CN" altLang="en-US" strike="noStrike" noProof="1" dirty="0"/>
          </a:p>
        </p:txBody>
      </p:sp>
      <p:sp>
        <p:nvSpPr>
          <p:cNvPr id="3" name="Footer Placeholder 2"/>
          <p:cNvSpPr>
            <a:spLocks noGrp="1"/>
          </p:cNvSpPr>
          <p:nvPr>
            <p:ph type="ftr" sz="quarter" idx="11"/>
          </p:nvPr>
        </p:nvSpPr>
        <p:spPr/>
        <p:txBody>
          <a:bodyPr/>
          <a:p>
            <a:pPr lvl="0" fontAlgn="base"/>
            <a:endParaRPr lang="zh-CN" altLang="en-US" strike="noStrike" noProof="1" dirty="0"/>
          </a:p>
        </p:txBody>
      </p:sp>
      <p:sp>
        <p:nvSpPr>
          <p:cNvPr id="4" name="Slide Number Placeholder 3"/>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zh-CN" altLang="en-US" strike="noStrike" noProof="1" dirty="0"/>
          </a:p>
        </p:txBody>
      </p:sp>
      <p:sp>
        <p:nvSpPr>
          <p:cNvPr id="6" name="Footer Placeholder 5"/>
          <p:cNvSpPr>
            <a:spLocks noGrp="1"/>
          </p:cNvSpPr>
          <p:nvPr>
            <p:ph type="ftr" sz="quarter" idx="11"/>
          </p:nvPr>
        </p:nvSpPr>
        <p:spPr/>
        <p:txBody>
          <a:bodyPr/>
          <a:p>
            <a:pPr lvl="0" fontAlgn="base"/>
            <a:endParaRPr lang="zh-CN" altLang="en-US"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zh-CN" altLang="en-US" strike="noStrike" noProof="1" dirty="0"/>
          </a:p>
        </p:txBody>
      </p:sp>
      <p:sp>
        <p:nvSpPr>
          <p:cNvPr id="6" name="Footer Placeholder 5"/>
          <p:cNvSpPr>
            <a:spLocks noGrp="1"/>
          </p:cNvSpPr>
          <p:nvPr>
            <p:ph type="ftr" sz="quarter" idx="11"/>
          </p:nvPr>
        </p:nvSpPr>
        <p:spPr/>
        <p:txBody>
          <a:bodyPr/>
          <a:p>
            <a:pPr lvl="0" fontAlgn="base"/>
            <a:endParaRPr lang="zh-CN" altLang="en-US"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5293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57200"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54296" y="1600200"/>
            <a:ext cx="4032504" cy="4525963"/>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lvl="0" fontAlgn="base"/>
            <a:endParaRPr lang="zh-CN" altLang="en-US" strike="noStrike" noProof="1" dirty="0"/>
          </a:p>
        </p:txBody>
      </p:sp>
      <p:sp>
        <p:nvSpPr>
          <p:cNvPr id="6" name="Footer Placeholder 5"/>
          <p:cNvSpPr>
            <a:spLocks noGrp="1"/>
          </p:cNvSpPr>
          <p:nvPr>
            <p:ph type="ftr" sz="quarter" idx="11"/>
          </p:nvPr>
        </p:nvSpPr>
        <p:spPr/>
        <p:txBody>
          <a:bodyPr/>
          <a:p>
            <a:pPr lvl="0" fontAlgn="base"/>
            <a:endParaRPr lang="zh-CN" altLang="en-US"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629841" y="2505075"/>
            <a:ext cx="3868340"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29150" y="2505075"/>
            <a:ext cx="3887391" cy="3684588"/>
          </a:xfrm>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lvl="0" fontAlgn="base"/>
            <a:endParaRPr lang="zh-CN" altLang="en-US" strike="noStrike" noProof="1" dirty="0"/>
          </a:p>
        </p:txBody>
      </p:sp>
      <p:sp>
        <p:nvSpPr>
          <p:cNvPr id="8" name="Footer Placeholder 7"/>
          <p:cNvSpPr>
            <a:spLocks noGrp="1"/>
          </p:cNvSpPr>
          <p:nvPr>
            <p:ph type="ftr" sz="quarter" idx="11"/>
          </p:nvPr>
        </p:nvSpPr>
        <p:spPr/>
        <p:txBody>
          <a:bodyPr/>
          <a:p>
            <a:pPr lvl="0" fontAlgn="base"/>
            <a:endParaRPr lang="zh-CN" altLang="en-US" strike="noStrike" noProof="1" dirty="0"/>
          </a:p>
        </p:txBody>
      </p:sp>
      <p:sp>
        <p:nvSpPr>
          <p:cNvPr id="9" name="Slide Number Placeholder 8"/>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lvl="0" fontAlgn="base"/>
            <a:endParaRPr lang="zh-CN" altLang="en-US" strike="noStrike" noProof="1" dirty="0"/>
          </a:p>
        </p:txBody>
      </p:sp>
      <p:sp>
        <p:nvSpPr>
          <p:cNvPr id="4" name="Footer Placeholder 3"/>
          <p:cNvSpPr>
            <a:spLocks noGrp="1"/>
          </p:cNvSpPr>
          <p:nvPr>
            <p:ph type="ftr" sz="quarter" idx="11"/>
          </p:nvPr>
        </p:nvSpPr>
        <p:spPr/>
        <p:txBody>
          <a:bodyPr/>
          <a:p>
            <a:pPr lvl="0" fontAlgn="base"/>
            <a:endParaRPr lang="zh-CN" altLang="en-US" strike="noStrike" noProof="1" dirty="0"/>
          </a:p>
        </p:txBody>
      </p:sp>
      <p:sp>
        <p:nvSpPr>
          <p:cNvPr id="5" name="Slide Number Placeholder 4"/>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lvl="0" fontAlgn="base"/>
            <a:endParaRPr lang="zh-CN" altLang="en-US" strike="noStrike" noProof="1" dirty="0"/>
          </a:p>
        </p:txBody>
      </p:sp>
      <p:sp>
        <p:nvSpPr>
          <p:cNvPr id="3" name="Footer Placeholder 2"/>
          <p:cNvSpPr>
            <a:spLocks noGrp="1"/>
          </p:cNvSpPr>
          <p:nvPr>
            <p:ph type="ftr" sz="quarter" idx="11"/>
          </p:nvPr>
        </p:nvSpPr>
        <p:spPr/>
        <p:txBody>
          <a:bodyPr/>
          <a:p>
            <a:pPr lvl="0" fontAlgn="base"/>
            <a:endParaRPr lang="zh-CN" altLang="en-US" strike="noStrike" noProof="1" dirty="0"/>
          </a:p>
        </p:txBody>
      </p:sp>
      <p:sp>
        <p:nvSpPr>
          <p:cNvPr id="4" name="Slide Number Placeholder 3"/>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zh-CN" altLang="en-US" strike="noStrike" noProof="1" dirty="0"/>
          </a:p>
        </p:txBody>
      </p:sp>
      <p:sp>
        <p:nvSpPr>
          <p:cNvPr id="6" name="Footer Placeholder 5"/>
          <p:cNvSpPr>
            <a:spLocks noGrp="1"/>
          </p:cNvSpPr>
          <p:nvPr>
            <p:ph type="ftr" sz="quarter" idx="11"/>
          </p:nvPr>
        </p:nvSpPr>
        <p:spPr/>
        <p:txBody>
          <a:bodyPr/>
          <a:p>
            <a:pPr lvl="0" fontAlgn="base"/>
            <a:endParaRPr lang="zh-CN" altLang="en-US"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en-US" strike="noStrike" noProof="1"/>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lvl="0" fontAlgn="base"/>
            <a:endParaRPr lang="zh-CN" altLang="en-US" strike="noStrike" noProof="1" dirty="0"/>
          </a:p>
        </p:txBody>
      </p:sp>
      <p:sp>
        <p:nvSpPr>
          <p:cNvPr id="6" name="Footer Placeholder 5"/>
          <p:cNvSpPr>
            <a:spLocks noGrp="1"/>
          </p:cNvSpPr>
          <p:nvPr>
            <p:ph type="ftr" sz="quarter" idx="11"/>
          </p:nvPr>
        </p:nvSpPr>
        <p:spPr/>
        <p:txBody>
          <a:bodyPr/>
          <a:p>
            <a:pPr lvl="0" fontAlgn="base"/>
            <a:endParaRPr lang="zh-CN" altLang="en-US" strike="noStrike" noProof="1" dirty="0"/>
          </a:p>
        </p:txBody>
      </p:sp>
      <p:sp>
        <p:nvSpPr>
          <p:cNvPr id="7" name="Slide Number Placeholder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5293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lvl="0" fontAlgn="base"/>
            <a:endParaRPr lang="zh-CN" altLang="en-US" strike="noStrike" noProof="1" dirty="0"/>
          </a:p>
        </p:txBody>
      </p:sp>
      <p:sp>
        <p:nvSpPr>
          <p:cNvPr id="5" name="Footer Placeholder 4"/>
          <p:cNvSpPr>
            <a:spLocks noGrp="1"/>
          </p:cNvSpPr>
          <p:nvPr>
            <p:ph type="ftr" sz="quarter" idx="11"/>
          </p:nvPr>
        </p:nvSpPr>
        <p:spPr/>
        <p:txBody>
          <a:bodyPr/>
          <a:p>
            <a:pPr lvl="0" fontAlgn="base"/>
            <a:endParaRPr lang="zh-CN" altLang="en-US" strike="noStrike" noProof="1" dirty="0"/>
          </a:p>
        </p:txBody>
      </p:sp>
      <p:sp>
        <p:nvSpPr>
          <p:cNvPr id="6" name="Slide Number Placeholder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Title 1025"/>
          <p:cNvSpPr>
            <a:spLocks noGrp="1"/>
          </p:cNvSpPr>
          <p:nvPr>
            <p:ph type="title"/>
          </p:nvPr>
        </p:nvSpPr>
        <p:spPr>
          <a:xfrm>
            <a:off x="457200" y="274638"/>
            <a:ext cx="8229600" cy="1143000"/>
          </a:xfrm>
          <a:prstGeom prst="rect">
            <a:avLst/>
          </a:prstGeom>
          <a:noFill/>
          <a:ln w="9525">
            <a:noFill/>
          </a:ln>
        </p:spPr>
        <p:txBody>
          <a:bodyPr anchor="ctr" anchorCtr="0"/>
          <a:p>
            <a:pPr lvl="0"/>
            <a:r>
              <a:rPr lang="en-US"/>
              <a:t>Click to edit Master title style</a:t>
            </a:r>
            <a:endParaRPr lang="en-US"/>
          </a:p>
        </p:txBody>
      </p:sp>
      <p:sp>
        <p:nvSpPr>
          <p:cNvPr id="1027" name="Text Placeholder 1026"/>
          <p:cNvSpPr>
            <a:spLocks noGrp="1"/>
          </p:cNvSpPr>
          <p:nvPr>
            <p:ph type="body"/>
          </p:nvPr>
        </p:nvSpPr>
        <p:spPr>
          <a:xfrm>
            <a:off x="457200" y="1600200"/>
            <a:ext cx="8229600" cy="4525963"/>
          </a:xfrm>
          <a:prstGeom prst="rect">
            <a:avLst/>
          </a:prstGeom>
          <a:noFill/>
          <a:ln w="9525">
            <a:noFill/>
          </a:ln>
        </p:spPr>
        <p:txBody>
          <a:bodyPr anchor="t" anchorCtr="0"/>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a:lstStyle>
            <a:lvl1pPr>
              <a:defRPr sz="1400">
                <a:ea typeface="SimSun" panose="02010600030101010101" pitchFamily="2" charset="-122"/>
              </a:defRPr>
            </a:lvl1pPr>
          </a:lstStyle>
          <a:p>
            <a:pPr lvl="0" fontAlgn="base"/>
            <a:endParaRPr lang="zh-CN" altLang="en-US" strike="noStrike" noProof="1" dirty="0"/>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ea typeface="SimSun" panose="02010600030101010101" pitchFamily="2" charset="-122"/>
              </a:defRPr>
            </a:lvl1pPr>
          </a:lstStyle>
          <a:p>
            <a:pPr lvl="0" fontAlgn="base"/>
            <a:endParaRPr lang="zh-CN" altLang="en-US" strike="noStrike" noProof="1" dirty="0"/>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ea typeface="SimSun" panose="02010600030101010101" pitchFamily="2" charset="-122"/>
              </a:defRPr>
            </a:lvl1pPr>
          </a:lstStyle>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Title 1025"/>
          <p:cNvSpPr>
            <a:spLocks noGrp="1"/>
          </p:cNvSpPr>
          <p:nvPr>
            <p:ph type="title"/>
          </p:nvPr>
        </p:nvSpPr>
        <p:spPr>
          <a:xfrm>
            <a:off x="457200" y="274638"/>
            <a:ext cx="8229600" cy="1143000"/>
          </a:xfrm>
          <a:prstGeom prst="rect">
            <a:avLst/>
          </a:prstGeom>
          <a:noFill/>
          <a:ln w="9525">
            <a:noFill/>
          </a:ln>
        </p:spPr>
        <p:txBody>
          <a:bodyPr anchor="ctr" anchorCtr="0"/>
          <a:p>
            <a:pPr lvl="0"/>
            <a:r>
              <a:rPr lang="en-US"/>
              <a:t>Click to edit Master title style</a:t>
            </a:r>
            <a:endParaRPr lang="en-US"/>
          </a:p>
        </p:txBody>
      </p:sp>
      <p:sp>
        <p:nvSpPr>
          <p:cNvPr id="2051" name="Text Placeholder 1026"/>
          <p:cNvSpPr>
            <a:spLocks noGrp="1"/>
          </p:cNvSpPr>
          <p:nvPr>
            <p:ph type="body"/>
          </p:nvPr>
        </p:nvSpPr>
        <p:spPr>
          <a:xfrm>
            <a:off x="457200" y="1600200"/>
            <a:ext cx="8229600" cy="4525963"/>
          </a:xfrm>
          <a:prstGeom prst="rect">
            <a:avLst/>
          </a:prstGeom>
          <a:noFill/>
          <a:ln w="9525">
            <a:noFill/>
          </a:ln>
        </p:spPr>
        <p:txBody>
          <a:bodyPr anchor="t" anchorCtr="0"/>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28" name="Date Placeholder 1027"/>
          <p:cNvSpPr>
            <a:spLocks noGrp="1"/>
          </p:cNvSpPr>
          <p:nvPr>
            <p:ph type="dt" sz="half" idx="2"/>
          </p:nvPr>
        </p:nvSpPr>
        <p:spPr>
          <a:xfrm>
            <a:off x="457200" y="6245225"/>
            <a:ext cx="2133600" cy="476250"/>
          </a:xfrm>
          <a:prstGeom prst="rect">
            <a:avLst/>
          </a:prstGeom>
          <a:noFill/>
          <a:ln w="9525">
            <a:noFill/>
          </a:ln>
        </p:spPr>
        <p:txBody>
          <a:bodyPr/>
          <a:lstStyle>
            <a:lvl1pPr>
              <a:defRPr sz="1400">
                <a:ea typeface="SimSun" panose="02010600030101010101" pitchFamily="2" charset="-122"/>
              </a:defRPr>
            </a:lvl1pPr>
          </a:lstStyle>
          <a:p>
            <a:pPr lvl="0" fontAlgn="base"/>
            <a:endParaRPr lang="zh-CN" altLang="en-US" strike="noStrike" noProof="1" dirty="0"/>
          </a:p>
        </p:txBody>
      </p:sp>
      <p:sp>
        <p:nvSpPr>
          <p:cNvPr id="1029" name="Footer Placeholder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ea typeface="SimSun" panose="02010600030101010101" pitchFamily="2" charset="-122"/>
              </a:defRPr>
            </a:lvl1pPr>
          </a:lstStyle>
          <a:p>
            <a:pPr lvl="0" fontAlgn="base"/>
            <a:endParaRPr lang="zh-CN" altLang="en-US" strike="noStrike" noProof="1" dirty="0"/>
          </a:p>
        </p:txBody>
      </p:sp>
      <p:sp>
        <p:nvSpPr>
          <p:cNvPr id="1030" name="Slide Number Placeholder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ea typeface="SimSun" panose="02010600030101010101" pitchFamily="2" charset="-122"/>
              </a:defRPr>
            </a:lvl1pPr>
          </a:lstStyle>
          <a:p>
            <a:pPr lvl="0" fontAlgn="base"/>
            <a:fld id="{9A0DB2DC-4C9A-4742-B13C-FB6460FD3503}" type="slidenum">
              <a:rPr lang="zh-CN" altLang="en-US" strike="noStrike" noProof="1" dirty="0">
                <a:latin typeface="Arial" panose="020B0604020202020204" pitchFamily="34" charset="0"/>
                <a:ea typeface="SimSun" panose="02010600030101010101" pitchFamily="2" charset="-122"/>
                <a:cs typeface="+mn-cs"/>
              </a:rPr>
            </a:fld>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GIF"/></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GI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GIF"/></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GI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9.GI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p:cNvPicPr>
            <a:picLocks noChangeAspect="1"/>
          </p:cNvPicPr>
          <p:nvPr/>
        </p:nvPicPr>
        <p:blipFill>
          <a:blip r:embed="rId1"/>
          <a:stretch>
            <a:fillRect/>
          </a:stretch>
        </p:blipFill>
        <p:spPr>
          <a:xfrm>
            <a:off x="0" y="85725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898525" y="630238"/>
            <a:ext cx="7419975" cy="5649913"/>
          </a:xfrm>
          <a:prstGeom prst="rect">
            <a:avLst/>
          </a:prstGeom>
          <a:noFill/>
        </p:spPr>
        <p:txBody>
          <a:bodyPr wrap="square" rtlCol="0">
            <a:noAutofit/>
          </a:bodyPr>
          <a:p>
            <a:pPr algn="ctr"/>
            <a:r>
              <a:rPr lang="en-US" altLang="en-US" sz="2400" b="1" noProof="1">
                <a:solidFill>
                  <a:schemeClr val="accent5">
                    <a:lumMod val="75000"/>
                  </a:schemeClr>
                </a:solidFill>
                <a:latin typeface="Arial" panose="020B0604020202020204" pitchFamily="34" charset="0"/>
                <a:ea typeface="+mn-ea"/>
                <a:cs typeface="+mn-cs"/>
              </a:rPr>
              <a:t>BRAINIACS OLYMPIAD 2026 </a:t>
            </a:r>
            <a:endParaRPr lang="en-US" altLang="en-US" sz="2400" b="1" noProof="1">
              <a:solidFill>
                <a:schemeClr val="accent5">
                  <a:lumMod val="75000"/>
                </a:schemeClr>
              </a:solidFill>
            </a:endParaRPr>
          </a:p>
          <a:p>
            <a:pPr algn="ctr"/>
            <a:r>
              <a:rPr lang="en-US" altLang="en-US" sz="2400" b="1" noProof="1">
                <a:solidFill>
                  <a:schemeClr val="accent5">
                    <a:lumMod val="75000"/>
                  </a:schemeClr>
                </a:solidFill>
                <a:latin typeface="Arial" panose="020B0604020202020204" pitchFamily="34" charset="0"/>
                <a:ea typeface="+mn-ea"/>
                <a:cs typeface="+mn-cs"/>
              </a:rPr>
              <a:t>CODING SAMPLE CHALLENGES </a:t>
            </a:r>
            <a:endParaRPr lang="en-US" altLang="en-US" sz="2400" b="1" noProof="1">
              <a:solidFill>
                <a:schemeClr val="accent5">
                  <a:lumMod val="75000"/>
                </a:schemeClr>
              </a:solidFill>
            </a:endParaRPr>
          </a:p>
          <a:p>
            <a:pPr algn="ctr"/>
            <a:r>
              <a:rPr lang="en-US" altLang="en-US" sz="2400" b="1" noProof="1">
                <a:solidFill>
                  <a:schemeClr val="accent5">
                    <a:lumMod val="75000"/>
                  </a:schemeClr>
                </a:solidFill>
                <a:latin typeface="Arial" panose="020B0604020202020204" pitchFamily="34" charset="0"/>
                <a:ea typeface="+mn-ea"/>
                <a:cs typeface="+mn-cs"/>
              </a:rPr>
              <a:t>(GRADES 5–7)</a:t>
            </a:r>
            <a:endParaRPr lang="en-US" altLang="en-US" sz="2400" b="1" noProof="1">
              <a:solidFill>
                <a:schemeClr val="accent5">
                  <a:lumMod val="75000"/>
                </a:schemeClr>
              </a:solidFill>
            </a:endParaRPr>
          </a:p>
          <a:p>
            <a:pPr algn="ctr"/>
            <a:endParaRPr lang="en-US" altLang="en-US" sz="2000" noProof="1"/>
          </a:p>
          <a:p>
            <a:endParaRPr lang="en-US" altLang="en-US" sz="1200" noProof="1"/>
          </a:p>
          <a:p>
            <a:endParaRPr lang="en-US" altLang="en-US" sz="1200" noProof="1"/>
          </a:p>
          <a:p>
            <a:endParaRPr lang="en-US" altLang="en-US" sz="1200" noProof="1"/>
          </a:p>
          <a:p>
            <a:endParaRPr lang="en-US" altLang="en-US" sz="1200" noProof="1"/>
          </a:p>
          <a:p>
            <a:endParaRPr lang="en-US" altLang="en-US" sz="1200" noProof="1"/>
          </a:p>
          <a:p>
            <a:endParaRPr lang="en-US" altLang="en-US" sz="1200" noProof="1"/>
          </a:p>
          <a:p>
            <a:pPr algn="ctr"/>
            <a:r>
              <a:rPr lang="en-US" altLang="en-US" sz="3200" noProof="1">
                <a:latin typeface="Arial" panose="020B0604020202020204" pitchFamily="34" charset="0"/>
                <a:ea typeface="+mn-ea"/>
                <a:cs typeface="+mn-cs"/>
              </a:rPr>
              <a:t>Easy challenges – 40</a:t>
            </a:r>
            <a:endParaRPr lang="en-US" altLang="en-US" sz="3200" noProof="1"/>
          </a:p>
          <a:p>
            <a:pPr algn="ctr"/>
            <a:r>
              <a:rPr lang="en-US" altLang="en-US" sz="3200" noProof="1">
                <a:latin typeface="Arial" panose="020B0604020202020204" pitchFamily="34" charset="0"/>
                <a:ea typeface="+mn-ea"/>
                <a:cs typeface="+mn-cs"/>
              </a:rPr>
              <a:t>Medium challenges – 40</a:t>
            </a:r>
            <a:endParaRPr lang="en-US" altLang="en-US" sz="3200" noProof="1"/>
          </a:p>
          <a:p>
            <a:pPr algn="ctr"/>
            <a:r>
              <a:rPr lang="en-US" altLang="en-US" sz="3200" noProof="1">
                <a:latin typeface="Arial" panose="020B0604020202020204" pitchFamily="34" charset="0"/>
                <a:ea typeface="+mn-ea"/>
                <a:cs typeface="+mn-cs"/>
              </a:rPr>
              <a:t>Hard challenges – 20 </a:t>
            </a:r>
            <a:endParaRPr lang="en-US" altLang="en-US" sz="3200" noProof="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Text Box 4"/>
          <p:cNvSpPr txBox="1"/>
          <p:nvPr/>
        </p:nvSpPr>
        <p:spPr>
          <a:xfrm>
            <a:off x="898525" y="630238"/>
            <a:ext cx="7419975" cy="5649912"/>
          </a:xfrm>
          <a:prstGeom prst="rect">
            <a:avLst/>
          </a:prstGeom>
          <a:noFill/>
          <a:ln w="9525">
            <a:noFill/>
          </a:ln>
        </p:spPr>
        <p:txBody>
          <a:bodyPr wrap="square" anchor="t" anchorCtr="0"/>
          <a:p>
            <a:pPr algn="ctr"/>
            <a:endParaRPr lang="en-US" altLang="en-US" sz="20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pPr algn="ctr"/>
            <a:r>
              <a:rPr lang="en-US" altLang="en-US" sz="5400">
                <a:solidFill>
                  <a:srgbClr val="2C89E5"/>
                </a:solidFill>
                <a:latin typeface="Arial" panose="020B0604020202020204" pitchFamily="34" charset="0"/>
              </a:rPr>
              <a:t>Easy challenges – 40</a:t>
            </a:r>
            <a:endParaRPr lang="en-US" altLang="en-US" sz="5400">
              <a:solidFill>
                <a:srgbClr val="2C89E5"/>
              </a:solidFill>
              <a:latin typeface="Arial" panose="020B0604020202020204" pitchFamily="34" charset="0"/>
            </a:endParaRPr>
          </a:p>
          <a:p>
            <a:pPr algn="ctr"/>
            <a:endParaRPr lang="en-US" altLang="en-US" sz="5400">
              <a:solidFill>
                <a:srgbClr val="2C89E5"/>
              </a:solidFill>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629919"/>
            <a:ext cx="8249285" cy="5650231"/>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1.</a:t>
            </a:r>
            <a:r>
              <a:rPr lang="en-US" altLang="en-US" sz="3200" noProof="1">
                <a:latin typeface="Arial" panose="020B0604020202020204" pitchFamily="34" charset="0"/>
                <a:ea typeface="+mn-ea"/>
                <a:cs typeface="+mn-cs"/>
              </a:rPr>
              <a:t> </a:t>
            </a:r>
            <a:r>
              <a:rPr lang="en-US" altLang="en-US" sz="2800" noProof="1"/>
              <a:t>The sprite asks for a name and greets the user by name.</a:t>
            </a:r>
            <a:endParaRPr lang="en-US" altLang="en-US" sz="2800" noProof="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630238"/>
            <a:ext cx="8248650"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2.</a:t>
            </a:r>
            <a:r>
              <a:rPr lang="en-US" altLang="en-US" sz="3200" noProof="1">
                <a:latin typeface="Arial" panose="020B0604020202020204" pitchFamily="34" charset="0"/>
                <a:ea typeface="+mn-ea"/>
                <a:cs typeface="+mn-cs"/>
              </a:rPr>
              <a:t> </a:t>
            </a:r>
            <a:r>
              <a:rPr lang="en-US" altLang="en-US" sz="2800" noProof="1"/>
              <a:t>The sprite asks for the age and tells how many years it will take for the user to be 100.</a:t>
            </a:r>
            <a:endParaRPr lang="en-US" altLang="en-US" sz="2800" noProof="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a:t>
            </a:r>
            <a:r>
              <a:rPr lang="en-US" altLang="en-US" sz="3200" noProof="1">
                <a:latin typeface="Arial" panose="020B0604020202020204" pitchFamily="34" charset="0"/>
                <a:ea typeface="+mn-ea"/>
                <a:cs typeface="+mn-cs"/>
              </a:rPr>
              <a:t> </a:t>
            </a:r>
            <a:r>
              <a:rPr lang="en-US" altLang="en-US" sz="2800" noProof="1"/>
              <a:t>The sprite asks for two numbers and displays their sum.</a:t>
            </a:r>
            <a:endParaRPr lang="en-US" altLang="en-US" sz="2800" noProof="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4.</a:t>
            </a:r>
            <a:r>
              <a:rPr lang="en-US" altLang="en-US" sz="3200" noProof="1">
                <a:latin typeface="Arial" panose="020B0604020202020204" pitchFamily="34" charset="0"/>
                <a:ea typeface="+mn-ea"/>
                <a:cs typeface="+mn-cs"/>
              </a:rPr>
              <a:t> </a:t>
            </a:r>
            <a:r>
              <a:rPr lang="en-US" altLang="en-US" sz="2800" noProof="1"/>
              <a:t>The sprite asks for a number N and says the numbers from 1 to N. Numbers can be negative or positive.</a:t>
            </a:r>
            <a:endParaRPr lang="en-US" altLang="en-US" sz="2800" noProof="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5.</a:t>
            </a:r>
            <a:r>
              <a:rPr lang="en-US" altLang="en-US" sz="3200" noProof="1">
                <a:latin typeface="Arial" panose="020B0604020202020204" pitchFamily="34" charset="0"/>
                <a:ea typeface="+mn-ea"/>
                <a:cs typeface="+mn-cs"/>
              </a:rPr>
              <a:t> </a:t>
            </a:r>
            <a:r>
              <a:rPr lang="en-US" altLang="en-US" sz="2800" noProof="1"/>
              <a:t>The sprite asks for a number N and says any word N times.</a:t>
            </a:r>
            <a:endParaRPr lang="en-US" altLang="en-US" sz="2800" noProof="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6.</a:t>
            </a:r>
            <a:r>
              <a:rPr lang="en-US" altLang="en-US" sz="3200" noProof="1">
                <a:latin typeface="Arial" panose="020B0604020202020204" pitchFamily="34" charset="0"/>
                <a:ea typeface="+mn-ea"/>
                <a:cs typeface="+mn-cs"/>
              </a:rPr>
              <a:t> </a:t>
            </a:r>
            <a:r>
              <a:rPr lang="en-US" altLang="en-US" sz="2800" noProof="1"/>
              <a:t>The sprite displays its X and Y coordinates on the screen.</a:t>
            </a:r>
            <a:endParaRPr lang="en-US" altLang="en-US" sz="2800" noProof="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7.</a:t>
            </a:r>
            <a:r>
              <a:rPr lang="en-US" altLang="en-US" sz="3200" noProof="1">
                <a:latin typeface="Arial" panose="020B0604020202020204" pitchFamily="34" charset="0"/>
                <a:ea typeface="+mn-ea"/>
                <a:cs typeface="+mn-cs"/>
              </a:rPr>
              <a:t> </a:t>
            </a:r>
            <a:r>
              <a:rPr lang="en-US" altLang="en-US" sz="2800" noProof="1"/>
              <a:t>The sprite follows the mouse pointer.</a:t>
            </a:r>
            <a:endParaRPr lang="en-US" altLang="en-US" sz="2800" noProof="1"/>
          </a:p>
          <a:p>
            <a:pPr algn="just"/>
            <a:endParaRPr lang="en-US" altLang="en-US" sz="2800" noProof="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8.</a:t>
            </a:r>
            <a:r>
              <a:rPr lang="en-US" altLang="en-US" sz="3200" noProof="1">
                <a:latin typeface="Arial" panose="020B0604020202020204" pitchFamily="34" charset="0"/>
                <a:ea typeface="+mn-ea"/>
                <a:cs typeface="+mn-cs"/>
              </a:rPr>
              <a:t> </a:t>
            </a:r>
            <a:r>
              <a:rPr lang="en-US" altLang="en-US" sz="2800" noProof="1"/>
              <a:t>The sprite draws a triangle, then a square, a pentagon, and a circle using pen blocks. The sizes of the shapes should be the same.</a:t>
            </a:r>
            <a:endParaRPr lang="en-US" altLang="en-US" sz="2800" noProof="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9.</a:t>
            </a:r>
            <a:r>
              <a:rPr lang="en-US" altLang="en-US" sz="3200" noProof="1">
                <a:latin typeface="Arial" panose="020B0604020202020204" pitchFamily="34" charset="0"/>
                <a:ea typeface="+mn-ea"/>
                <a:cs typeface="+mn-cs"/>
              </a:rPr>
              <a:t> </a:t>
            </a:r>
            <a:r>
              <a:rPr lang="en-US" altLang="en-US" sz="2800" noProof="1"/>
              <a:t>When the spacebar is pressed, the sprite changes its costume. When the arrow keys (up, down, left and right) are pressed, the sprite moves in the corresponding direction.</a:t>
            </a:r>
            <a:endParaRPr lang="en-US" altLang="en-US" sz="2800" noProof="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10.</a:t>
            </a:r>
            <a:r>
              <a:rPr lang="en-US" altLang="en-US" sz="3200" noProof="1">
                <a:latin typeface="Arial" panose="020B0604020202020204" pitchFamily="34" charset="0"/>
                <a:ea typeface="+mn-ea"/>
                <a:cs typeface="+mn-cs"/>
              </a:rPr>
              <a:t> </a:t>
            </a:r>
            <a:r>
              <a:rPr lang="en-US" altLang="en-US" sz="2800" noProof="1"/>
              <a:t>The sprite asks for a number and says whether it is greater than 10 or not.</a:t>
            </a:r>
            <a:endParaRPr lang="en-US" altLang="en-US" sz="2800" noProof="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11.</a:t>
            </a:r>
            <a:r>
              <a:rPr lang="en-US" altLang="en-US" sz="3200" noProof="1">
                <a:latin typeface="Arial" panose="020B0604020202020204" pitchFamily="34" charset="0"/>
                <a:ea typeface="+mn-ea"/>
                <a:cs typeface="+mn-cs"/>
              </a:rPr>
              <a:t> </a:t>
            </a:r>
            <a:r>
              <a:rPr lang="en-US" altLang="en-US" sz="2800" noProof="1"/>
              <a:t>The sprite changes color when clicked with the mouse. One click changes it to the next color. The sprite has 7 colors – red, orange, yellow, green, light blue, dark blue, purple.</a:t>
            </a:r>
            <a:endParaRPr lang="en-US" altLang="en-US" sz="2800" noProof="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12.</a:t>
            </a:r>
            <a:r>
              <a:rPr lang="en-US" altLang="en-US" sz="3200" noProof="1">
                <a:latin typeface="Arial" panose="020B0604020202020204" pitchFamily="34" charset="0"/>
                <a:ea typeface="+mn-ea"/>
                <a:cs typeface="+mn-cs"/>
              </a:rPr>
              <a:t> </a:t>
            </a:r>
            <a:r>
              <a:rPr lang="en-US" altLang="en-US" sz="2800" noProof="1"/>
              <a:t>When the sprite is clicked with the mouse pointer, it slowly hides and shows in a random position after 2 seconds.</a:t>
            </a:r>
            <a:endParaRPr lang="en-US" altLang="en-US" sz="2800"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13.</a:t>
            </a:r>
            <a:r>
              <a:rPr lang="en-US" altLang="en-US" sz="3200" noProof="1">
                <a:latin typeface="Arial" panose="020B0604020202020204" pitchFamily="34" charset="0"/>
                <a:ea typeface="+mn-ea"/>
                <a:cs typeface="+mn-cs"/>
              </a:rPr>
              <a:t> </a:t>
            </a:r>
            <a:r>
              <a:rPr lang="en-US" altLang="en-US" sz="2800" noProof="1"/>
              <a:t>The sprite asks for a number from 1 to 10, after which its size changes to 10 times the entered number. If 10 is entered, the sprite’s size is 100%.</a:t>
            </a:r>
            <a:endParaRPr lang="en-US" altLang="en-US" sz="2800" noProof="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14.</a:t>
            </a:r>
            <a:r>
              <a:rPr lang="en-US" altLang="en-US" sz="3200" noProof="1">
                <a:latin typeface="Arial" panose="020B0604020202020204" pitchFamily="34" charset="0"/>
                <a:ea typeface="+mn-ea"/>
                <a:cs typeface="+mn-cs"/>
              </a:rPr>
              <a:t> </a:t>
            </a:r>
            <a:r>
              <a:rPr lang="en-US" altLang="en-US" sz="2800" noProof="1"/>
              <a:t>The sprite asks for a number N and then outputs all odd numbers from 1 to N. Each number is displayed for 0.2 seconds.</a:t>
            </a:r>
            <a:endParaRPr lang="en-US" altLang="en-US" sz="2800" noProof="1"/>
          </a:p>
          <a:p>
            <a:pPr algn="just"/>
            <a:endParaRPr lang="en-US" altLang="en-US" sz="2800" noProof="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15.</a:t>
            </a:r>
            <a:r>
              <a:rPr lang="en-US" altLang="en-US" sz="3200" noProof="1">
                <a:latin typeface="Arial" panose="020B0604020202020204" pitchFamily="34" charset="0"/>
                <a:ea typeface="+mn-ea"/>
                <a:cs typeface="+mn-cs"/>
              </a:rPr>
              <a:t> </a:t>
            </a:r>
            <a:r>
              <a:rPr lang="en-US" altLang="en-US" sz="2800" noProof="1"/>
              <a:t>The sprite asks for a number from 1 to 5 and displays the multiplication table for that number on the screen.</a:t>
            </a:r>
            <a:endParaRPr lang="en-US" altLang="en-US" sz="2800" noProof="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16.</a:t>
            </a:r>
            <a:r>
              <a:rPr lang="en-US" altLang="en-US" sz="3200" noProof="1">
                <a:latin typeface="Arial" panose="020B0604020202020204" pitchFamily="34" charset="0"/>
                <a:ea typeface="+mn-ea"/>
                <a:cs typeface="+mn-cs"/>
              </a:rPr>
              <a:t> </a:t>
            </a:r>
            <a:r>
              <a:rPr lang="en-US" altLang="en-US" sz="2800" noProof="1"/>
              <a:t>The sprite asks for a number and then says whether the number is positive or negative. If the number is positive, the sprite turns red; if negative, it turns blue; if the number is 0, the sprite does not change color.</a:t>
            </a:r>
            <a:endParaRPr lang="en-US" altLang="en-US" sz="2800" noProof="1"/>
          </a:p>
          <a:p>
            <a:pPr algn="just"/>
            <a:endParaRPr lang="en-US" altLang="en-US" sz="2800" noProof="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17.</a:t>
            </a:r>
            <a:r>
              <a:rPr lang="en-US" altLang="en-US" sz="3200" noProof="1">
                <a:latin typeface="Arial" panose="020B0604020202020204" pitchFamily="34" charset="0"/>
                <a:ea typeface="+mn-ea"/>
                <a:cs typeface="+mn-cs"/>
              </a:rPr>
              <a:t> </a:t>
            </a:r>
            <a:r>
              <a:rPr lang="en-US" altLang="en-US" sz="2800" noProof="1"/>
              <a:t>The sprite asks for two numbers and reports their difference.</a:t>
            </a:r>
            <a:endParaRPr lang="en-US" altLang="en-US" sz="2800" noProof="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18.</a:t>
            </a:r>
            <a:r>
              <a:rPr lang="en-US" altLang="en-US" sz="3200" noProof="1">
                <a:latin typeface="Arial" panose="020B0604020202020204" pitchFamily="34" charset="0"/>
                <a:ea typeface="+mn-ea"/>
                <a:cs typeface="+mn-cs"/>
              </a:rPr>
              <a:t> </a:t>
            </a:r>
            <a:r>
              <a:rPr lang="en-US" altLang="en-US" sz="2800" noProof="1"/>
              <a:t>When the key “1” is pressed, the sprite becomes red; “2” – blue; “3” – green.</a:t>
            </a:r>
            <a:endParaRPr lang="en-US" altLang="en-US" sz="2800" noProof="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19.</a:t>
            </a:r>
            <a:r>
              <a:rPr lang="en-US" altLang="en-US" sz="3200" noProof="1">
                <a:latin typeface="Arial" panose="020B0604020202020204" pitchFamily="34" charset="0"/>
                <a:ea typeface="+mn-ea"/>
                <a:cs typeface="+mn-cs"/>
              </a:rPr>
              <a:t> </a:t>
            </a:r>
            <a:r>
              <a:rPr lang="en-US" altLang="en-US" sz="2800" noProof="1"/>
              <a:t>The sprite asks for a number and says whether it is even or not.</a:t>
            </a:r>
            <a:endParaRPr lang="en-US" altLang="en-US" sz="2800" noProof="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20.</a:t>
            </a:r>
            <a:r>
              <a:rPr lang="en-US" altLang="en-US" sz="3200" noProof="1">
                <a:latin typeface="Arial" panose="020B0604020202020204" pitchFamily="34" charset="0"/>
                <a:ea typeface="+mn-ea"/>
                <a:cs typeface="+mn-cs"/>
              </a:rPr>
              <a:t> </a:t>
            </a:r>
            <a:r>
              <a:rPr lang="en-US" altLang="en-US" sz="2800" noProof="1"/>
              <a:t>Create a “traffic light” animation. Red light – stop – the car stays still. Yellow light – wait – engine sound plays. Green light – go – the car passes the traffic light.</a:t>
            </a:r>
            <a:endParaRPr lang="en-US" altLang="en-US" sz="2800" noProof="1"/>
          </a:p>
          <a:p>
            <a:pPr algn="just"/>
            <a:endParaRPr lang="en-US" altLang="en-US" sz="2800" noProof="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21.</a:t>
            </a:r>
            <a:r>
              <a:rPr lang="en-US" altLang="en-US" sz="3200" noProof="1">
                <a:latin typeface="Arial" panose="020B0604020202020204" pitchFamily="34" charset="0"/>
                <a:ea typeface="+mn-ea"/>
                <a:cs typeface="+mn-cs"/>
              </a:rPr>
              <a:t> </a:t>
            </a:r>
            <a:r>
              <a:rPr lang="en-US" altLang="en-US" sz="2800" noProof="1"/>
              <a:t>The sprite changes size every 0.1 seconds, creating a breathing effect.</a:t>
            </a:r>
            <a:endParaRPr lang="en-US" altLang="en-US" sz="2800" noProof="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22.</a:t>
            </a:r>
            <a:r>
              <a:rPr lang="en-US" altLang="en-US" sz="3200" noProof="1">
                <a:latin typeface="Arial" panose="020B0604020202020204" pitchFamily="34" charset="0"/>
                <a:ea typeface="+mn-ea"/>
                <a:cs typeface="+mn-cs"/>
              </a:rPr>
              <a:t> </a:t>
            </a:r>
            <a:r>
              <a:rPr lang="en-US" altLang="en-US" sz="2800" noProof="1"/>
              <a:t>The sprite grows when the mouse pointer is near it and shrinks when the mouse is moved away.</a:t>
            </a:r>
            <a:endParaRPr lang="en-US" altLang="en-US" sz="2800" noProof="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23.</a:t>
            </a:r>
            <a:r>
              <a:rPr lang="en-US" altLang="en-US" sz="3200" noProof="1">
                <a:latin typeface="Arial" panose="020B0604020202020204" pitchFamily="34" charset="0"/>
                <a:ea typeface="+mn-ea"/>
                <a:cs typeface="+mn-cs"/>
              </a:rPr>
              <a:t> </a:t>
            </a:r>
            <a:r>
              <a:rPr lang="en-US" altLang="en-US" sz="2800" noProof="1"/>
              <a:t>Four colored squares (red, green, yellow, blue) are placed in the corners of the stage. When the sprite touches a color, it plays a sound (says the color) and changes its color to the one it touched. The sprite moves across the stage using arrow keys.</a:t>
            </a:r>
            <a:endParaRPr lang="en-US" altLang="en-US" sz="2800" noProof="1"/>
          </a:p>
          <a:p>
            <a:pPr algn="just"/>
            <a:endParaRPr lang="en-US" altLang="en-US" sz="2800" noProof="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24.</a:t>
            </a:r>
            <a:r>
              <a:rPr lang="en-US" altLang="en-US" sz="3200" noProof="1">
                <a:latin typeface="Arial" panose="020B0604020202020204" pitchFamily="34" charset="0"/>
                <a:ea typeface="+mn-ea"/>
                <a:cs typeface="+mn-cs"/>
              </a:rPr>
              <a:t> </a:t>
            </a:r>
            <a:r>
              <a:rPr lang="en-US" altLang="en-US" sz="2800" noProof="1"/>
              <a:t>Counter: pressing the up arrow increases the counter by 1; pressing the down arrow decreases the counter by 1. One click changes the value by 1.</a:t>
            </a:r>
            <a:endParaRPr lang="en-US" altLang="en-US" sz="2800" noProof="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25.</a:t>
            </a:r>
            <a:r>
              <a:rPr lang="en-US" altLang="en-US" sz="3200" noProof="1">
                <a:latin typeface="Arial" panose="020B0604020202020204" pitchFamily="34" charset="0"/>
                <a:ea typeface="+mn-ea"/>
                <a:cs typeface="+mn-cs"/>
              </a:rPr>
              <a:t> </a:t>
            </a:r>
            <a:r>
              <a:rPr lang="en-US" altLang="en-US" sz="2800" noProof="1"/>
              <a:t>The sprite asks for a number and says whether it is divisible by 3.</a:t>
            </a:r>
            <a:endParaRPr lang="en-US" altLang="en-US" sz="2800" noProof="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26.</a:t>
            </a:r>
            <a:r>
              <a:rPr lang="en-US" altLang="en-US" sz="3200" noProof="1">
                <a:latin typeface="Arial" panose="020B0604020202020204" pitchFamily="34" charset="0"/>
                <a:ea typeface="+mn-ea"/>
                <a:cs typeface="+mn-cs"/>
              </a:rPr>
              <a:t> </a:t>
            </a:r>
            <a:r>
              <a:rPr lang="en-US" altLang="en-US" sz="2800" noProof="1"/>
              <a:t>Write a program for a ball. When the green flag is pressed, the ball bounces off the walls.</a:t>
            </a:r>
            <a:endParaRPr lang="en-US" altLang="en-US" sz="2800" noProof="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27.</a:t>
            </a:r>
            <a:r>
              <a:rPr lang="en-US" altLang="en-US" sz="3200" noProof="1">
                <a:latin typeface="Arial" panose="020B0604020202020204" pitchFamily="34" charset="0"/>
                <a:ea typeface="+mn-ea"/>
                <a:cs typeface="+mn-cs"/>
              </a:rPr>
              <a:t> </a:t>
            </a:r>
            <a:r>
              <a:rPr lang="en-US" altLang="en-US" sz="2800" noProof="1"/>
              <a:t>Write a program for a basketball. The sprite asks for a number N, and the basketball jumps N times.</a:t>
            </a:r>
            <a:endParaRPr lang="en-US" altLang="en-US" sz="2800" noProof="1"/>
          </a:p>
          <a:p>
            <a:pPr algn="just"/>
            <a:endParaRPr lang="en-US" altLang="en-US" sz="2800" noProof="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28.</a:t>
            </a:r>
            <a:r>
              <a:rPr lang="en-US" altLang="en-US" sz="3200" noProof="1">
                <a:latin typeface="Arial" panose="020B0604020202020204" pitchFamily="34" charset="0"/>
                <a:ea typeface="+mn-ea"/>
                <a:cs typeface="+mn-cs"/>
              </a:rPr>
              <a:t> </a:t>
            </a:r>
            <a:r>
              <a:rPr lang="en-US" altLang="en-US" sz="2800" noProof="1"/>
              <a:t>The sprite asks the user, “How are you feeling today?” and repeats the answer.</a:t>
            </a:r>
            <a:endParaRPr lang="en-US" altLang="en-US" sz="2800" noProof="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r>
              <a:rPr lang="en-US" altLang="en-US" sz="3200" b="1" noProof="1">
                <a:latin typeface="Arial" panose="020B0604020202020204" pitchFamily="34" charset="0"/>
                <a:ea typeface="+mn-ea"/>
                <a:cs typeface="+mn-cs"/>
              </a:rPr>
              <a:t>29.</a:t>
            </a:r>
            <a:r>
              <a:rPr lang="en-US" altLang="en-US" sz="3200" noProof="1">
                <a:latin typeface="Arial" panose="020B0604020202020204" pitchFamily="34" charset="0"/>
                <a:ea typeface="+mn-ea"/>
                <a:cs typeface="+mn-cs"/>
              </a:rPr>
              <a:t> </a:t>
            </a:r>
            <a:r>
              <a:rPr lang="en-US" altLang="en-US" sz="2800" noProof="1"/>
              <a:t>Using three standard arrow sprites (“Arrow1”), place them in a line so they don’t touch when rotated. Write a program so that after pressing the flag – the left arrow makes one full turn, the middle arrow makes two full turns, and the right arrow makes three full turns. All three arrows should finish moving at the same time.</a:t>
            </a:r>
            <a:endParaRPr lang="en-US" altLang="en-US" sz="2800" noProof="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30.</a:t>
            </a:r>
            <a:r>
              <a:rPr lang="en-US" altLang="en-US" sz="3200" noProof="1">
                <a:latin typeface="Arial" panose="020B0604020202020204" pitchFamily="34" charset="0"/>
                <a:ea typeface="+mn-ea"/>
                <a:cs typeface="+mn-cs"/>
              </a:rPr>
              <a:t> </a:t>
            </a:r>
            <a:r>
              <a:rPr lang="en-US" altLang="en-US" sz="2800" noProof="1"/>
              <a:t>The sprite draws a line of length N steps.</a:t>
            </a:r>
            <a:endParaRPr lang="en-US" altLang="en-US" sz="2800" noProof="1"/>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p>
          <a:p>
            <a:pPr algn="just"/>
            <a:endParaRPr lang="en-US" altLang="en-US" sz="3200" b="1" noProof="1"/>
          </a:p>
          <a:p>
            <a:pPr algn="just"/>
            <a:endParaRPr lang="en-US" altLang="en-US" sz="3200" b="1" noProof="1"/>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31.</a:t>
            </a:r>
            <a:r>
              <a:rPr lang="en-US" altLang="en-US" sz="3200" noProof="1">
                <a:latin typeface="Arial" panose="020B0604020202020204" pitchFamily="34" charset="0"/>
                <a:ea typeface="+mn-ea"/>
                <a:cs typeface="+mn-cs"/>
              </a:rPr>
              <a:t> </a:t>
            </a:r>
            <a:r>
              <a:rPr lang="en-US" altLang="en-US" sz="2800" noProof="1"/>
              <a:t>The sprite draws a square with side N.</a:t>
            </a:r>
            <a:endParaRPr lang="en-US" altLang="en-US" sz="2800" noProof="1"/>
          </a:p>
          <a:p>
            <a:pPr algn="just"/>
            <a:endParaRPr lang="en-US" altLang="en-US" sz="2800" noProof="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32.</a:t>
            </a:r>
            <a:r>
              <a:rPr lang="en-US" altLang="en-US" sz="3200" noProof="1">
                <a:latin typeface="Arial" panose="020B0604020202020204" pitchFamily="34" charset="0"/>
                <a:ea typeface="+mn-ea"/>
                <a:cs typeface="+mn-cs"/>
              </a:rPr>
              <a:t> </a:t>
            </a:r>
            <a:r>
              <a:rPr lang="en-US" altLang="en-US" sz="2800" noProof="1"/>
              <a:t>The sprite displays a random compliment from 5 options.</a:t>
            </a:r>
            <a:endParaRPr lang="en-US" altLang="en-US" sz="2800" noProof="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33.</a:t>
            </a:r>
            <a:r>
              <a:rPr lang="en-US" altLang="en-US" sz="3200" noProof="1">
                <a:latin typeface="Arial" panose="020B0604020202020204" pitchFamily="34" charset="0"/>
                <a:ea typeface="+mn-ea"/>
                <a:cs typeface="+mn-cs"/>
              </a:rPr>
              <a:t> </a:t>
            </a:r>
            <a:r>
              <a:rPr lang="en-US" altLang="en-US" sz="2800" noProof="1"/>
              <a:t>The sprite reports the current “weather” (randomly chosen from 4 options).</a:t>
            </a:r>
            <a:endParaRPr lang="en-US" altLang="en-US" sz="2800" noProof="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34.</a:t>
            </a:r>
            <a:r>
              <a:rPr lang="en-US" altLang="en-US" sz="3200" noProof="1">
                <a:latin typeface="Arial" panose="020B0604020202020204" pitchFamily="34" charset="0"/>
                <a:ea typeface="+mn-ea"/>
                <a:cs typeface="+mn-cs"/>
              </a:rPr>
              <a:t> </a:t>
            </a:r>
            <a:r>
              <a:rPr lang="en-US" altLang="en-US" sz="2800" noProof="1"/>
              <a:t>The sprite asks for a number and says: “That’s a lot!” or “That’s a little!”. A number is considered large if it is greater than 50.</a:t>
            </a:r>
            <a:endParaRPr lang="en-US" altLang="en-US" sz="2800" noProof="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35.</a:t>
            </a:r>
            <a:r>
              <a:rPr lang="en-US" altLang="en-US" sz="3200" noProof="1">
                <a:latin typeface="Arial" panose="020B0604020202020204" pitchFamily="34" charset="0"/>
                <a:ea typeface="+mn-ea"/>
                <a:cs typeface="+mn-cs"/>
              </a:rPr>
              <a:t> </a:t>
            </a:r>
            <a:r>
              <a:rPr lang="en-US" altLang="en-US" sz="2800" noProof="1"/>
              <a:t>The sprite repeats any entered word backward.</a:t>
            </a:r>
            <a:endParaRPr lang="en-US" altLang="en-US" sz="2800" noProof="1"/>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36. </a:t>
            </a:r>
            <a:r>
              <a:rPr lang="en-US" altLang="en-US" sz="2800" noProof="1"/>
              <a:t>When the green flag is clicked, the sprite asks the user for their favorite color</a:t>
            </a:r>
            <a:endParaRPr lang="en-US" altLang="en-US" sz="2800" noProof="1"/>
          </a:p>
          <a:p>
            <a:pPr algn="just"/>
            <a:r>
              <a:rPr lang="en-US" altLang="en-US" sz="2800" noProof="1"/>
              <a:t>- If the user enters one of the 7 available colors, the sprite changes its color accordingly.</a:t>
            </a:r>
            <a:endParaRPr lang="en-US" altLang="en-US" sz="2800" noProof="1"/>
          </a:p>
          <a:p>
            <a:pPr algn="just"/>
            <a:r>
              <a:rPr lang="en-US" altLang="en-US" sz="2800" noProof="1"/>
              <a:t>- If an unknown color is entered, the sprite says: “I only know 7 colors!”</a:t>
            </a:r>
            <a:endParaRPr lang="en-US" altLang="en-US" sz="2800" noProof="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37.</a:t>
            </a:r>
            <a:r>
              <a:rPr lang="en-US" altLang="en-US" sz="3200" noProof="1">
                <a:latin typeface="Arial" panose="020B0604020202020204" pitchFamily="34" charset="0"/>
                <a:ea typeface="+mn-ea"/>
                <a:cs typeface="+mn-cs"/>
              </a:rPr>
              <a:t> </a:t>
            </a:r>
            <a:r>
              <a:rPr lang="en-US" altLang="en-US" sz="2800" noProof="1"/>
              <a:t>The sprite asks for a number and says the square of that number.</a:t>
            </a:r>
            <a:endParaRPr lang="en-US" altLang="en-US" sz="2800" noProof="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38.</a:t>
            </a:r>
            <a:r>
              <a:rPr lang="en-US" altLang="en-US" sz="3200" noProof="1">
                <a:latin typeface="Arial" panose="020B0604020202020204" pitchFamily="34" charset="0"/>
                <a:ea typeface="+mn-ea"/>
                <a:cs typeface="+mn-cs"/>
              </a:rPr>
              <a:t> </a:t>
            </a:r>
            <a:r>
              <a:rPr lang="en-US" altLang="en-US" sz="2800" noProof="1"/>
              <a:t>The sprite smoothly disappears and reappears when the spacebar is pressed.</a:t>
            </a:r>
            <a:endParaRPr lang="en-US" altLang="en-US" sz="2800" noProof="1"/>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r>
              <a:rPr lang="en-US" altLang="en-US" sz="3200" b="1" noProof="1">
                <a:latin typeface="Arial" panose="020B0604020202020204" pitchFamily="34" charset="0"/>
                <a:ea typeface="+mn-ea"/>
                <a:cs typeface="+mn-cs"/>
              </a:rPr>
              <a:t>39.</a:t>
            </a:r>
            <a:r>
              <a:rPr lang="en-US" altLang="en-US" sz="3200" noProof="1">
                <a:latin typeface="Arial" panose="020B0604020202020204" pitchFamily="34" charset="0"/>
                <a:ea typeface="+mn-ea"/>
                <a:cs typeface="+mn-cs"/>
              </a:rPr>
              <a:t> </a:t>
            </a:r>
            <a:r>
              <a:rPr lang="en-US" altLang="en-US" sz="2000" noProof="1"/>
              <a:t>Disappearing letters. On the stage, there is the word BRAINIACS. After the program starts, when the letter B is clicked, it shrinks and hides. When the program is restarted, the letter returns to its place. Come up with a way for the remaining letters to disappear. Each letter disappears in its own unique way.</a:t>
            </a:r>
            <a:endParaRPr lang="en-US" altLang="en-US" sz="2000" noProof="1"/>
          </a:p>
        </p:txBody>
      </p:sp>
      <p:pic>
        <p:nvPicPr>
          <p:cNvPr id="2" name="Picture -2147482616"/>
          <p:cNvPicPr>
            <a:picLocks noChangeAspect="1"/>
          </p:cNvPicPr>
          <p:nvPr/>
        </p:nvPicPr>
        <p:blipFill>
          <a:blip r:embed="rId1"/>
          <a:stretch>
            <a:fillRect/>
          </a:stretch>
        </p:blipFill>
        <p:spPr>
          <a:xfrm>
            <a:off x="1600200" y="2924493"/>
            <a:ext cx="5943600" cy="3405505"/>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Easy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1200" noProof="1"/>
          </a:p>
          <a:p>
            <a:endParaRPr lang="en-US" altLang="en-US" sz="1200" noProof="1"/>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endParaRPr lang="en-US" altLang="en-US" sz="3200" b="1" noProof="1">
              <a:latin typeface="Arial" panose="020B0604020202020204" pitchFamily="34" charset="0"/>
              <a:ea typeface="+mn-ea"/>
              <a:cs typeface="+mn-cs"/>
            </a:endParaRPr>
          </a:p>
          <a:p>
            <a:pPr algn="just"/>
            <a:r>
              <a:rPr lang="en-US" altLang="en-US" sz="3200" b="1" noProof="1">
                <a:latin typeface="Arial" panose="020B0604020202020204" pitchFamily="34" charset="0"/>
                <a:ea typeface="+mn-ea"/>
                <a:cs typeface="+mn-cs"/>
              </a:rPr>
              <a:t>40.</a:t>
            </a:r>
            <a:r>
              <a:rPr lang="en-US" altLang="en-US" sz="3200" noProof="1">
                <a:latin typeface="Arial" panose="020B0604020202020204" pitchFamily="34" charset="0"/>
                <a:ea typeface="+mn-ea"/>
                <a:cs typeface="+mn-cs"/>
              </a:rPr>
              <a:t> </a:t>
            </a:r>
            <a:r>
              <a:rPr lang="en-US" altLang="en-US" sz="2800" noProof="1"/>
              <a:t>The sprite moves across the screen endlessly. When it touches the edge, it bounces back, says “Ouch,” and keeps moving. Each time it is clicked, it rotates 15 degrees to right.</a:t>
            </a:r>
            <a:endParaRPr lang="en-US" altLang="en-US" sz="2800" noProof="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Text Box 4"/>
          <p:cNvSpPr txBox="1"/>
          <p:nvPr/>
        </p:nvSpPr>
        <p:spPr>
          <a:xfrm>
            <a:off x="898525" y="630238"/>
            <a:ext cx="7419975" cy="5649912"/>
          </a:xfrm>
          <a:prstGeom prst="rect">
            <a:avLst/>
          </a:prstGeom>
          <a:noFill/>
          <a:ln w="9525">
            <a:noFill/>
          </a:ln>
        </p:spPr>
        <p:txBody>
          <a:bodyPr wrap="square" anchor="t" anchorCtr="0"/>
          <a:p>
            <a:pPr algn="ctr"/>
            <a:endParaRPr lang="en-US" altLang="en-US" sz="20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pPr algn="ctr"/>
            <a:r>
              <a:rPr lang="en-US" altLang="en-US" sz="5200">
                <a:solidFill>
                  <a:srgbClr val="2C89E5"/>
                </a:solidFill>
                <a:latin typeface="Arial" panose="020B0604020202020204" pitchFamily="34" charset="0"/>
              </a:rPr>
              <a:t>Medium challenges – 40</a:t>
            </a:r>
            <a:endParaRPr lang="en-US" altLang="en-US" sz="5200">
              <a:solidFill>
                <a:srgbClr val="2C89E5"/>
              </a:solidFill>
              <a:latin typeface="Arial" panose="020B0604020202020204" pitchFamily="34" charset="0"/>
            </a:endParaRPr>
          </a:p>
          <a:p>
            <a:pPr algn="ctr"/>
            <a:endParaRPr lang="en-US" altLang="en-US" sz="5200">
              <a:solidFill>
                <a:srgbClr val="2C89E5"/>
              </a:solidFill>
              <a:latin typeface="Arial" panose="020B060402020202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a:t>
            </a:r>
            <a:r>
              <a:rPr lang="en-US" altLang="en-US" sz="3200" noProof="1">
                <a:latin typeface="Arial" panose="020B0604020202020204" pitchFamily="34" charset="0"/>
                <a:ea typeface="+mn-ea"/>
                <a:cs typeface="+mn-cs"/>
              </a:rPr>
              <a:t> </a:t>
            </a:r>
            <a:r>
              <a:rPr lang="en-US" altLang="en-US" sz="2800" noProof="1"/>
              <a:t>The sprite asks for two numbers - a and b, then says which number is greater, which is smaller, or they are equal.</a:t>
            </a:r>
            <a:endParaRPr lang="en-US" altLang="en-US" sz="2800" noProof="1"/>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2.</a:t>
            </a:r>
            <a:r>
              <a:rPr lang="en-US" altLang="en-US" sz="3200" noProof="1">
                <a:latin typeface="Arial" panose="020B0604020202020204" pitchFamily="34" charset="0"/>
                <a:ea typeface="+mn-ea"/>
                <a:cs typeface="+mn-cs"/>
              </a:rPr>
              <a:t> </a:t>
            </a:r>
            <a:r>
              <a:rPr lang="en-US" altLang="en-US" sz="2800" noProof="1"/>
              <a:t>Write a program – the cat asks for the number of corners of a shape, then starts drawing that shape. Solve the task without using conditions.</a:t>
            </a:r>
            <a:endParaRPr lang="en-US" altLang="en-US" sz="2800" noProof="1"/>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a:t>
            </a:r>
            <a:r>
              <a:rPr lang="en-US" altLang="en-US" sz="3200" noProof="1">
                <a:latin typeface="Arial" panose="020B0604020202020204" pitchFamily="34" charset="0"/>
                <a:ea typeface="+mn-ea"/>
                <a:cs typeface="+mn-cs"/>
              </a:rPr>
              <a:t> </a:t>
            </a:r>
            <a:r>
              <a:rPr lang="en-US" altLang="en-US" sz="2800" noProof="1"/>
              <a:t>Create a falling snowflake animation: the clone moves downward and disappears.</a:t>
            </a:r>
            <a:endParaRPr lang="en-US" altLang="en-US" sz="2800" noProof="1"/>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4.</a:t>
            </a:r>
            <a:r>
              <a:rPr lang="en-US" altLang="en-US" sz="3200" noProof="1">
                <a:latin typeface="Arial" panose="020B0604020202020204" pitchFamily="34" charset="0"/>
                <a:ea typeface="+mn-ea"/>
                <a:cs typeface="+mn-cs"/>
              </a:rPr>
              <a:t> </a:t>
            </a:r>
            <a:r>
              <a:rPr lang="en-US" altLang="en-US" sz="2800" noProof="1"/>
              <a:t>Implement the game “Catch Me”: the sprite runs away from the mouse. If the mouse catches the sprite, the game ends, and the program displays the total time the player took to catch the sprite.</a:t>
            </a:r>
            <a:endParaRPr lang="en-US" altLang="en-US" sz="2800" noProof="1"/>
          </a:p>
          <a:p>
            <a:endParaRPr lang="en-US" altLang="en-US" sz="2800" noProof="1"/>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5.</a:t>
            </a:r>
            <a:r>
              <a:rPr lang="en-US" altLang="en-US" sz="3200" noProof="1">
                <a:latin typeface="Arial" panose="020B0604020202020204" pitchFamily="34" charset="0"/>
                <a:ea typeface="+mn-ea"/>
                <a:cs typeface="+mn-cs"/>
              </a:rPr>
              <a:t> </a:t>
            </a:r>
            <a:r>
              <a:rPr lang="en-US" altLang="en-US" sz="2800" noProof="1"/>
              <a:t>Create a “dice throw simulator.”</a:t>
            </a:r>
            <a:endParaRPr lang="en-US" altLang="en-US" sz="2800" noProof="1"/>
          </a:p>
          <a:p>
            <a:r>
              <a:rPr lang="en-US" altLang="en-US" sz="2800" noProof="1"/>
              <a:t>When the dice sprite is clicked, it should show a random face – a number from 1 to 6.</a:t>
            </a:r>
            <a:endParaRPr lang="en-US" altLang="en-US" sz="2800" noProof="1"/>
          </a:p>
          <a:p>
            <a:r>
              <a:rPr lang="en-US" altLang="en-US" sz="2800" noProof="1"/>
              <a:t>Each face should display the corresponding number of dots.</a:t>
            </a:r>
            <a:endParaRPr lang="en-US" altLang="en-US" sz="2800" noProof="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6.</a:t>
            </a:r>
            <a:r>
              <a:rPr lang="en-US" altLang="en-US" sz="3200" noProof="1">
                <a:latin typeface="Arial" panose="020B0604020202020204" pitchFamily="34" charset="0"/>
                <a:ea typeface="+mn-ea"/>
                <a:cs typeface="+mn-cs"/>
              </a:rPr>
              <a:t> </a:t>
            </a:r>
            <a:r>
              <a:rPr lang="en-US" altLang="en-US" sz="2800" noProof="1"/>
              <a:t>Make a countdown timer with a step of 0.5 seconds. The user enters a starting number N.</a:t>
            </a:r>
            <a:endParaRPr lang="en-US" altLang="en-US" sz="2800" noProof="1"/>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7.</a:t>
            </a:r>
            <a:r>
              <a:rPr lang="en-US" altLang="en-US" sz="3200" noProof="1">
                <a:latin typeface="Arial" panose="020B0604020202020204" pitchFamily="34" charset="0"/>
                <a:ea typeface="+mn-ea"/>
                <a:cs typeface="+mn-cs"/>
              </a:rPr>
              <a:t> </a:t>
            </a:r>
            <a:r>
              <a:rPr lang="en-US" altLang="en-US" sz="2800" noProof="1"/>
              <a:t>The sprite walks in a figure-eight pattern, changing costumes.</a:t>
            </a:r>
            <a:endParaRPr lang="en-US" altLang="en-US" sz="2800" noProof="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8.</a:t>
            </a:r>
            <a:r>
              <a:rPr lang="en-US" altLang="en-US" sz="3200" noProof="1">
                <a:latin typeface="Arial" panose="020B0604020202020204" pitchFamily="34" charset="0"/>
                <a:ea typeface="+mn-ea"/>
                <a:cs typeface="+mn-cs"/>
              </a:rPr>
              <a:t> </a:t>
            </a:r>
            <a:r>
              <a:rPr lang="en-US" altLang="en-US" sz="2800" noProof="1"/>
              <a:t>Create a program – a calculator with two operations (addition and subtraction). The sprite asks for two numbers: a and b, and an operation “+” or “-”, then displays the result.</a:t>
            </a:r>
            <a:endParaRPr lang="en-US" altLang="en-US" sz="2800" noProof="1"/>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9.</a:t>
            </a:r>
            <a:r>
              <a:rPr lang="en-US" altLang="en-US" sz="3200" noProof="1">
                <a:latin typeface="Arial" panose="020B0604020202020204" pitchFamily="34" charset="0"/>
                <a:ea typeface="+mn-ea"/>
                <a:cs typeface="+mn-cs"/>
              </a:rPr>
              <a:t> </a:t>
            </a:r>
            <a:r>
              <a:rPr lang="en-US" altLang="en-US" sz="2800" noProof="1"/>
              <a:t>Create a “Catch the Apple” game with a score counter.</a:t>
            </a:r>
            <a:endParaRPr lang="en-US" altLang="en-US" sz="2800" noProof="1"/>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10.</a:t>
            </a:r>
            <a:r>
              <a:rPr lang="en-US" altLang="en-US" sz="3200" noProof="1">
                <a:latin typeface="Arial" panose="020B0604020202020204" pitchFamily="34" charset="0"/>
                <a:ea typeface="+mn-ea"/>
                <a:cs typeface="+mn-cs"/>
              </a:rPr>
              <a:t> </a:t>
            </a:r>
            <a:r>
              <a:rPr lang="en-US" altLang="en-US" sz="2800" noProof="1"/>
              <a:t>The sprite follows the mouse pointer. When the spacebar is pressed, the sprite speeds up; when the L key is pressed, it slows down; if no key is pressed, the sprite moves at normal speed (10 steps).</a:t>
            </a:r>
            <a:endParaRPr lang="en-US" altLang="en-US" sz="2800" noProof="1"/>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11.</a:t>
            </a:r>
            <a:r>
              <a:rPr lang="en-US" altLang="en-US" sz="3200" noProof="1">
                <a:latin typeface="Arial" panose="020B0604020202020204" pitchFamily="34" charset="0"/>
                <a:ea typeface="+mn-ea"/>
                <a:cs typeface="+mn-cs"/>
              </a:rPr>
              <a:t> </a:t>
            </a:r>
            <a:r>
              <a:rPr lang="en-US" altLang="en-US" sz="2800" noProof="1"/>
              <a:t>Create a simple quiz with 5 questions about space.</a:t>
            </a:r>
            <a:endParaRPr lang="en-US" altLang="en-US" sz="2800" noProof="1"/>
          </a:p>
          <a:p>
            <a:r>
              <a:rPr lang="en-US" altLang="en-US" sz="2800" noProof="1"/>
              <a:t>The sprite asks each question in sequence, waits for the user’s answer, and tells whether the answer is correct or not.</a:t>
            </a:r>
            <a:endParaRPr lang="en-US" altLang="en-US" sz="2800" noProof="1"/>
          </a:p>
          <a:p>
            <a:r>
              <a:rPr lang="en-US" altLang="en-US" sz="2800" noProof="1"/>
              <a:t>At the end, it displays the total number of correct answers.</a:t>
            </a:r>
            <a:endParaRPr lang="en-US" altLang="en-US" sz="2800" noProof="1"/>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12.</a:t>
            </a:r>
            <a:r>
              <a:rPr lang="en-US" altLang="en-US" sz="3200" noProof="1">
                <a:latin typeface="Arial" panose="020B0604020202020204" pitchFamily="34" charset="0"/>
                <a:ea typeface="+mn-ea"/>
                <a:cs typeface="+mn-cs"/>
              </a:rPr>
              <a:t> </a:t>
            </a:r>
            <a:r>
              <a:rPr lang="en-US" altLang="en-US" sz="2800" noProof="1"/>
              <a:t>Implement the game “Guess the Number.”</a:t>
            </a:r>
            <a:endParaRPr lang="en-US" altLang="en-US" sz="2800" noProof="1"/>
          </a:p>
          <a:p>
            <a:r>
              <a:rPr lang="en-US" altLang="en-US" sz="2800" noProof="1"/>
              <a:t>The sprite chooses a random number from 1 to 100.</a:t>
            </a:r>
            <a:endParaRPr lang="en-US" altLang="en-US" sz="2800" noProof="1"/>
          </a:p>
          <a:p>
            <a:r>
              <a:rPr lang="en-US" altLang="en-US" sz="2800" noProof="1"/>
              <a:t>The user enters guesses, and the sprite tells whether the guess is higher or lower than the chosen number. The game continues until the user guesses correctly, after which the sprite displays a victory message.</a:t>
            </a:r>
            <a:endParaRPr lang="en-US" altLang="en-US" sz="2800" noProof="1"/>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13.</a:t>
            </a:r>
            <a:r>
              <a:rPr lang="en-US" altLang="en-US" sz="3200" noProof="1">
                <a:latin typeface="Arial" panose="020B0604020202020204" pitchFamily="34" charset="0"/>
                <a:ea typeface="+mn-ea"/>
                <a:cs typeface="+mn-cs"/>
              </a:rPr>
              <a:t> </a:t>
            </a:r>
            <a:r>
              <a:rPr lang="en-US" altLang="en-US" sz="2800" noProof="1"/>
              <a:t>Create a sprite training animation.</a:t>
            </a:r>
            <a:endParaRPr lang="en-US" altLang="en-US" sz="2800" noProof="1"/>
          </a:p>
          <a:p>
            <a:r>
              <a:rPr lang="en-US" altLang="en-US" sz="2800" noProof="1"/>
              <a:t>The sprite asks for a number N, then performs a squatting animation N times (by changing costumes).</a:t>
            </a:r>
            <a:endParaRPr lang="en-US" altLang="en-US" sz="2800" noProof="1"/>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14.</a:t>
            </a:r>
            <a:r>
              <a:rPr lang="en-US" altLang="en-US" sz="3200" noProof="1">
                <a:latin typeface="Arial" panose="020B0604020202020204" pitchFamily="34" charset="0"/>
                <a:ea typeface="+mn-ea"/>
                <a:cs typeface="+mn-cs"/>
              </a:rPr>
              <a:t> </a:t>
            </a:r>
            <a:r>
              <a:rPr lang="en-US" altLang="en-US" sz="2800" noProof="1"/>
              <a:t>Implement sprite control using the arrow keys.</a:t>
            </a:r>
            <a:endParaRPr lang="en-US" altLang="en-US" sz="2800" noProof="1"/>
          </a:p>
          <a:p>
            <a:r>
              <a:rPr lang="en-US" altLang="en-US" sz="2800" noProof="1"/>
              <a:t>When the arrow keys are pressed, the sprite should move in the corresponding direction but cannot pass through black lines (obstacles) on the stage.</a:t>
            </a:r>
            <a:endParaRPr lang="en-US" altLang="en-US" sz="2800" noProof="1"/>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15.</a:t>
            </a:r>
            <a:r>
              <a:rPr lang="en-US" altLang="en-US" sz="3200" noProof="1">
                <a:latin typeface="Arial" panose="020B0604020202020204" pitchFamily="34" charset="0"/>
                <a:ea typeface="+mn-ea"/>
                <a:cs typeface="+mn-cs"/>
              </a:rPr>
              <a:t> </a:t>
            </a:r>
            <a:r>
              <a:rPr lang="en-US" altLang="en-US" sz="2800" noProof="1"/>
              <a:t>Draw a spinning spiral on the stage using the pen. When the green flag is clicked (or the sprite is clicked), the sprite should put the pen down and draw a spiral that gradually “unwinds,” with the distance between the loops increasing as it moves away from the center.</a:t>
            </a:r>
            <a:endParaRPr lang="en-US" altLang="en-US" sz="2800" noProof="1"/>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16.</a:t>
            </a:r>
            <a:r>
              <a:rPr lang="en-US" altLang="en-US" sz="3200" noProof="1">
                <a:latin typeface="Arial" panose="020B0604020202020204" pitchFamily="34" charset="0"/>
                <a:ea typeface="+mn-ea"/>
                <a:cs typeface="+mn-cs"/>
              </a:rPr>
              <a:t> </a:t>
            </a:r>
            <a:r>
              <a:rPr lang="en-US" altLang="en-US" sz="2800" noProof="1"/>
              <a:t>Implement a mechanical clock animation.</a:t>
            </a:r>
            <a:endParaRPr lang="en-US" altLang="en-US" sz="2800" noProof="1"/>
          </a:p>
          <a:p>
            <a:r>
              <a:rPr lang="en-US" altLang="en-US" sz="2800" noProof="1"/>
              <a:t>The stage should have three sprites: second hand, minute hand, and hour hand.</a:t>
            </a:r>
            <a:endParaRPr lang="en-US" altLang="en-US" sz="2800" noProof="1"/>
          </a:p>
          <a:p>
            <a:r>
              <a:rPr lang="en-US" altLang="en-US" sz="2800" noProof="1"/>
              <a:t>- The second hand completes one full rotation (360</a:t>
            </a:r>
            <a:r>
              <a:rPr lang="en-US" altLang="en-US" sz="2800" noProof="1"/>
              <a:t>°</a:t>
            </a:r>
            <a:r>
              <a:rPr lang="en-US" altLang="en-US" sz="2800" noProof="1"/>
              <a:t>) in 60 seconds.</a:t>
            </a:r>
            <a:endParaRPr lang="en-US" altLang="en-US" sz="2800" noProof="1"/>
          </a:p>
          <a:p>
            <a:r>
              <a:rPr lang="en-US" altLang="en-US" sz="2800" noProof="1"/>
              <a:t>- The minute hand completes one full rotation in 60 minutes.</a:t>
            </a:r>
            <a:endParaRPr lang="en-US" altLang="en-US" sz="2800" noProof="1"/>
          </a:p>
          <a:p>
            <a:r>
              <a:rPr lang="en-US" altLang="en-US" sz="2800" noProof="1"/>
              <a:t>- The hour hand rotates 30</a:t>
            </a:r>
            <a:r>
              <a:rPr lang="en-US" altLang="en-US" sz="2800" noProof="1"/>
              <a:t>°</a:t>
            </a:r>
            <a:r>
              <a:rPr lang="en-US" altLang="en-US" sz="2800" noProof="1"/>
              <a:t> every hour.</a:t>
            </a:r>
            <a:endParaRPr lang="en-US" altLang="en-US" sz="2800" noProof="1"/>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17.</a:t>
            </a:r>
            <a:r>
              <a:rPr lang="en-US" altLang="en-US" sz="3200" noProof="1">
                <a:latin typeface="Arial" panose="020B0604020202020204" pitchFamily="34" charset="0"/>
                <a:ea typeface="+mn-ea"/>
                <a:cs typeface="+mn-cs"/>
              </a:rPr>
              <a:t> </a:t>
            </a:r>
            <a:r>
              <a:rPr lang="en-US" altLang="en-US" sz="2800" noProof="1"/>
              <a:t>The program outputs the largest number of three entered numbers.</a:t>
            </a:r>
            <a:endParaRPr lang="en-US" altLang="en-US" sz="2800" noProof="1"/>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18.</a:t>
            </a:r>
            <a:r>
              <a:rPr lang="en-US" altLang="en-US" sz="3200" noProof="1">
                <a:latin typeface="Arial" panose="020B0604020202020204" pitchFamily="34" charset="0"/>
                <a:ea typeface="+mn-ea"/>
                <a:cs typeface="+mn-cs"/>
              </a:rPr>
              <a:t> </a:t>
            </a:r>
            <a:r>
              <a:rPr lang="en-US" altLang="en-US" sz="2800" noProof="1"/>
              <a:t>The program outputs the smallest number of three entered numbers.</a:t>
            </a:r>
            <a:endParaRPr lang="en-US" altLang="en-US" sz="2800" noProof="1"/>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19.</a:t>
            </a:r>
            <a:r>
              <a:rPr lang="en-US" altLang="en-US" sz="3200" noProof="1">
                <a:latin typeface="Arial" panose="020B0604020202020204" pitchFamily="34" charset="0"/>
                <a:ea typeface="+mn-ea"/>
                <a:cs typeface="+mn-cs"/>
              </a:rPr>
              <a:t> </a:t>
            </a:r>
            <a:r>
              <a:rPr lang="en-US" altLang="en-US" sz="2400" noProof="1">
                <a:latin typeface="Arial" panose="020B0604020202020204" pitchFamily="34" charset="0"/>
                <a:ea typeface="+mn-ea"/>
                <a:cs typeface="+mn-cs"/>
              </a:rPr>
              <a:t> </a:t>
            </a:r>
            <a:r>
              <a:rPr lang="en-US" altLang="en-US" sz="2800" noProof="1"/>
              <a:t>The program outputs the largest number of five entered numbers.</a:t>
            </a:r>
            <a:endParaRPr lang="en-US" altLang="en-US" sz="2800" noProof="1"/>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20.</a:t>
            </a:r>
            <a:r>
              <a:rPr lang="en-US" altLang="en-US" sz="3200" noProof="1">
                <a:latin typeface="Arial" panose="020B0604020202020204" pitchFamily="34" charset="0"/>
                <a:ea typeface="+mn-ea"/>
                <a:cs typeface="+mn-cs"/>
              </a:rPr>
              <a:t> </a:t>
            </a:r>
            <a:r>
              <a:rPr lang="en-US" altLang="en-US" sz="2800" noProof="1"/>
              <a:t>The program outputs the smallest number of five entered numbers.</a:t>
            </a:r>
            <a:endParaRPr lang="en-US" altLang="en-US" sz="2800" noProof="1"/>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21.</a:t>
            </a:r>
            <a:r>
              <a:rPr lang="en-US" altLang="en-US" sz="3200" noProof="1">
                <a:latin typeface="Arial" panose="020B0604020202020204" pitchFamily="34" charset="0"/>
                <a:ea typeface="+mn-ea"/>
                <a:cs typeface="+mn-cs"/>
              </a:rPr>
              <a:t> </a:t>
            </a:r>
            <a:r>
              <a:rPr lang="en-US" altLang="en-US" sz="2800" noProof="1"/>
              <a:t>Create a program that calculates the sum of numbers from 1 to N.</a:t>
            </a:r>
            <a:endParaRPr lang="en-US" altLang="en-US" sz="2800" noProof="1"/>
          </a:p>
          <a:p>
            <a:r>
              <a:rPr lang="en-US" altLang="en-US" sz="2800" noProof="1"/>
              <a:t>Example: if N = 10, the sum of all numbers from 1 to 10 = 55.</a:t>
            </a:r>
            <a:endParaRPr lang="en-US" altLang="en-US" sz="2800" noProof="1"/>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22.</a:t>
            </a:r>
            <a:r>
              <a:rPr lang="en-US" altLang="en-US" sz="3200" noProof="1">
                <a:latin typeface="Arial" panose="020B0604020202020204" pitchFamily="34" charset="0"/>
                <a:ea typeface="+mn-ea"/>
                <a:cs typeface="+mn-cs"/>
              </a:rPr>
              <a:t> </a:t>
            </a:r>
            <a:r>
              <a:rPr lang="en-US" altLang="en-US" sz="2800" noProof="1"/>
              <a:t>Create a program that calculates the difference of numbers from N to 1.</a:t>
            </a:r>
            <a:endParaRPr lang="en-US" altLang="en-US" sz="2800" noProof="1"/>
          </a:p>
          <a:p>
            <a:r>
              <a:rPr lang="en-US" altLang="en-US" sz="2800" noProof="1"/>
              <a:t>Example: if N = 10, the difference of all numbers from 10 to 1 = -35.</a:t>
            </a:r>
            <a:endParaRPr lang="en-US" altLang="en-US" sz="2800" noProof="1"/>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23.</a:t>
            </a:r>
            <a:r>
              <a:rPr lang="en-US" altLang="en-US" sz="3200" noProof="1">
                <a:latin typeface="Arial" panose="020B0604020202020204" pitchFamily="34" charset="0"/>
                <a:ea typeface="+mn-ea"/>
                <a:cs typeface="+mn-cs"/>
              </a:rPr>
              <a:t> </a:t>
            </a:r>
            <a:r>
              <a:rPr lang="en-US" altLang="en-US" sz="2800" noProof="1"/>
              <a:t>Implement an animation of a bouncing ball with decreasing jump height.</a:t>
            </a:r>
            <a:endParaRPr lang="en-US" altLang="en-US" sz="2800" noProof="1"/>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24.</a:t>
            </a:r>
            <a:r>
              <a:rPr lang="en-US" altLang="en-US" sz="3200" noProof="1">
                <a:latin typeface="Arial" panose="020B0604020202020204" pitchFamily="34" charset="0"/>
                <a:ea typeface="+mn-ea"/>
                <a:cs typeface="+mn-cs"/>
              </a:rPr>
              <a:t> </a:t>
            </a:r>
            <a:r>
              <a:rPr lang="en-US" altLang="en-US" sz="2800" noProof="1"/>
              <a:t>Write a program – the sprite asks for a number and determines whether it is positive or negative.</a:t>
            </a:r>
            <a:endParaRPr lang="en-US" altLang="en-US" sz="2800" noProof="1"/>
          </a:p>
          <a:p>
            <a:r>
              <a:rPr lang="en-US" altLang="en-US" sz="2800" noProof="1"/>
              <a:t>- If the number is positive, the sprite turns red; if negative, the sprite turns blue.</a:t>
            </a:r>
            <a:endParaRPr lang="en-US" altLang="en-US" sz="2800" noProof="1"/>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25. </a:t>
            </a:r>
            <a:r>
              <a:rPr lang="en-US" altLang="en-US" sz="2800" b="1" noProof="1"/>
              <a:t>Math Quiz</a:t>
            </a:r>
            <a:endParaRPr lang="en-US" altLang="en-US" sz="2800" noProof="1"/>
          </a:p>
          <a:p>
            <a:r>
              <a:rPr lang="en-US" altLang="en-US" sz="2800" noProof="1"/>
              <a:t>The sprite chooses two random numbers a and b from 0 to 100. The sprite asks: “What is the sum of a + b?” and waits for the user’s answer. If the answer is correct, applause sound plays; otherwise, an “ouch” sound plays.</a:t>
            </a:r>
            <a:endParaRPr lang="en-US" altLang="en-US" sz="2800" noProof="1"/>
          </a:p>
          <a:p>
            <a:endParaRPr lang="en-US" altLang="en-US" sz="2800" noProof="1"/>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26.</a:t>
            </a:r>
            <a:r>
              <a:rPr lang="en-US" altLang="en-US" sz="3200" noProof="1">
                <a:latin typeface="Arial" panose="020B0604020202020204" pitchFamily="34" charset="0"/>
                <a:ea typeface="+mn-ea"/>
                <a:cs typeface="+mn-cs"/>
              </a:rPr>
              <a:t> </a:t>
            </a:r>
            <a:r>
              <a:rPr lang="en-US" altLang="en-US" sz="2800" b="1" noProof="1"/>
              <a:t>Math Quiz</a:t>
            </a:r>
            <a:endParaRPr lang="en-US" altLang="en-US" sz="2800" b="1" noProof="1"/>
          </a:p>
          <a:p>
            <a:r>
              <a:rPr lang="en-US" altLang="en-US" sz="2800" noProof="1"/>
              <a:t>The sprite chooses two random numbers a and b from 0 to 100. The sprite asks: “What is the difference a - b?” and waits for the user’s answer. If the answer is correct, applause sound plays; otherwise, an “ouch” sound plays.</a:t>
            </a:r>
            <a:endParaRPr lang="en-US" altLang="en-US" sz="2800" noProof="1"/>
          </a:p>
          <a:p>
            <a:r>
              <a:rPr lang="en-US" altLang="en-US" sz="2800" noProof="1"/>
              <a:t>The first number should always be greater than the second to avoid negative answers.</a:t>
            </a:r>
            <a:endParaRPr lang="en-US" altLang="en-US" sz="2800" noProof="1"/>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27.</a:t>
            </a:r>
            <a:r>
              <a:rPr lang="en-US" altLang="en-US" sz="3200" noProof="1">
                <a:latin typeface="Arial" panose="020B0604020202020204" pitchFamily="34" charset="0"/>
                <a:ea typeface="+mn-ea"/>
                <a:cs typeface="+mn-cs"/>
              </a:rPr>
              <a:t> </a:t>
            </a:r>
            <a:r>
              <a:rPr lang="en-US" altLang="en-US" sz="2800" noProof="1"/>
              <a:t>The sprite asks the user for a number – the movement speed – and then moves at that speed until it touches the edge of the stage. Upon reaching the edge, the sprite returns to the center of the stage and asks for a speed again for the next movement.</a:t>
            </a:r>
            <a:endParaRPr lang="en-US" altLang="en-US" sz="2800" noProof="1"/>
          </a:p>
          <a:p>
            <a:endParaRPr lang="en-US" altLang="en-US" sz="2800" noProof="1"/>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28.</a:t>
            </a:r>
            <a:r>
              <a:rPr lang="en-US" altLang="en-US" sz="3200" noProof="1">
                <a:latin typeface="Arial" panose="020B0604020202020204" pitchFamily="34" charset="0"/>
                <a:ea typeface="+mn-ea"/>
                <a:cs typeface="+mn-cs"/>
              </a:rPr>
              <a:t> </a:t>
            </a:r>
            <a:r>
              <a:rPr lang="en-US" altLang="en-US" sz="2800" noProof="1"/>
              <a:t>The sprite follows the mouse pointer. If the spacebar is pressed, the sprite leaves a trail behind it; when the key is not pressed, no trail is left.</a:t>
            </a:r>
            <a:endParaRPr lang="en-US" altLang="en-US" sz="2800" noProof="1"/>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29.</a:t>
            </a:r>
            <a:r>
              <a:rPr lang="en-US" altLang="en-US" sz="3200" noProof="1">
                <a:latin typeface="Arial" panose="020B0604020202020204" pitchFamily="34" charset="0"/>
                <a:ea typeface="+mn-ea"/>
                <a:cs typeface="+mn-cs"/>
              </a:rPr>
              <a:t> </a:t>
            </a:r>
            <a:r>
              <a:rPr lang="en-US" altLang="en-US" sz="2800" noProof="1"/>
              <a:t>The sprite asks for a number (no more than 9999) and reports how many digits are in that number.</a:t>
            </a:r>
            <a:endParaRPr lang="en-US" altLang="en-US" sz="2800" noProof="1"/>
          </a:p>
          <a:p>
            <a:r>
              <a:rPr lang="en-US" altLang="en-US" sz="2800" noProof="1"/>
              <a:t>Example: if the number 99 is entered, the sprite says the number has 2 digits.</a:t>
            </a:r>
            <a:endParaRPr lang="en-US" altLang="en-US" sz="2800" noProof="1"/>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30.</a:t>
            </a:r>
            <a:r>
              <a:rPr lang="en-US" altLang="en-US" sz="3200" noProof="1">
                <a:latin typeface="Arial" panose="020B0604020202020204" pitchFamily="34" charset="0"/>
                <a:ea typeface="+mn-ea"/>
                <a:cs typeface="+mn-cs"/>
              </a:rPr>
              <a:t> </a:t>
            </a:r>
            <a:r>
              <a:rPr lang="en-US" altLang="en-US" sz="2800" noProof="1"/>
              <a:t>Create a “Tank” game where the tank is controlled using the arrow keys for movement, and shooting is performed by pressing the spacebar.</a:t>
            </a:r>
            <a:endParaRPr lang="en-US" altLang="en-US" sz="2800" noProof="1"/>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31.</a:t>
            </a:r>
            <a:r>
              <a:rPr lang="en-US" altLang="en-US" sz="3200" noProof="1">
                <a:latin typeface="Arial" panose="020B0604020202020204" pitchFamily="34" charset="0"/>
                <a:ea typeface="+mn-ea"/>
                <a:cs typeface="+mn-cs"/>
              </a:rPr>
              <a:t> </a:t>
            </a:r>
            <a:r>
              <a:rPr lang="en-US" altLang="en-US" sz="2800" noProof="1"/>
              <a:t>Using the pen block, the sprite draws a flower made of repeating petals.</a:t>
            </a:r>
            <a:endParaRPr lang="en-US" altLang="en-US" sz="2800" noProof="1"/>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32.</a:t>
            </a:r>
            <a:r>
              <a:rPr lang="en-US" altLang="en-US" sz="3200" noProof="1">
                <a:latin typeface="Arial" panose="020B0604020202020204" pitchFamily="34" charset="0"/>
                <a:ea typeface="+mn-ea"/>
                <a:cs typeface="+mn-cs"/>
              </a:rPr>
              <a:t> </a:t>
            </a:r>
            <a:r>
              <a:rPr lang="en-US" altLang="en-US" sz="2800" noProof="1"/>
              <a:t>The sprite moves across the stage, accelerating with each step.</a:t>
            </a:r>
            <a:endParaRPr lang="en-US" altLang="en-US" sz="2800" noProof="1"/>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33.</a:t>
            </a:r>
            <a:r>
              <a:rPr lang="en-US" altLang="en-US" sz="3200" noProof="1">
                <a:latin typeface="Arial" panose="020B0604020202020204" pitchFamily="34" charset="0"/>
                <a:ea typeface="+mn-ea"/>
                <a:cs typeface="+mn-cs"/>
              </a:rPr>
              <a:t> </a:t>
            </a:r>
            <a:r>
              <a:rPr lang="en-US" altLang="en-US" sz="2800" noProof="1"/>
              <a:t>The sprite asks for a number N and draws an N-sided polygon, changing the pen color on each side of the shape.</a:t>
            </a:r>
            <a:endParaRPr lang="en-US" altLang="en-US" sz="2800" noProof="1"/>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34.</a:t>
            </a:r>
            <a:r>
              <a:rPr lang="en-US" altLang="en-US" sz="3200" noProof="1">
                <a:latin typeface="Arial" panose="020B0604020202020204" pitchFamily="34" charset="0"/>
                <a:ea typeface="+mn-ea"/>
                <a:cs typeface="+mn-cs"/>
              </a:rPr>
              <a:t> </a:t>
            </a:r>
            <a:r>
              <a:rPr lang="en-US" altLang="en-US" sz="2800" noProof="1"/>
              <a:t>Create a heartbeat animation using costumes and sounds.</a:t>
            </a:r>
            <a:endParaRPr lang="en-US" altLang="en-US" sz="2800" noProof="1"/>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35.</a:t>
            </a:r>
            <a:r>
              <a:rPr lang="en-US" altLang="en-US" sz="3200" noProof="1">
                <a:latin typeface="Arial" panose="020B0604020202020204" pitchFamily="34" charset="0"/>
                <a:ea typeface="+mn-ea"/>
                <a:cs typeface="+mn-cs"/>
              </a:rPr>
              <a:t> </a:t>
            </a:r>
            <a:r>
              <a:rPr lang="en-US" altLang="en-US" sz="2800" noProof="1"/>
              <a:t>Create a dialogue animation between two sprites. The dialogue should consist of 5 questions and answers.</a:t>
            </a:r>
            <a:endParaRPr lang="en-US" altLang="en-US" sz="2800" noProof="1"/>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36.</a:t>
            </a:r>
            <a:r>
              <a:rPr lang="en-US" altLang="en-US" sz="3200" noProof="1">
                <a:latin typeface="Arial" panose="020B0604020202020204" pitchFamily="34" charset="0"/>
                <a:ea typeface="+mn-ea"/>
                <a:cs typeface="+mn-cs"/>
              </a:rPr>
              <a:t> </a:t>
            </a:r>
            <a:r>
              <a:rPr lang="en-US" altLang="en-US" sz="2800" b="1" noProof="1"/>
              <a:t>Robot vacuum.</a:t>
            </a:r>
            <a:r>
              <a:rPr lang="en-US" altLang="en-US" sz="2800" noProof="1"/>
              <a:t> </a:t>
            </a:r>
            <a:endParaRPr lang="en-US" altLang="en-US" sz="2800" noProof="1"/>
          </a:p>
          <a:p>
            <a:r>
              <a:rPr lang="en-US" altLang="en-US" sz="2800" noProof="1"/>
              <a:t>Trash (clones) is scattered on the stage. If the sprite touches the trash, it disappears. The robot vacuum follows the mouse pointer.</a:t>
            </a:r>
            <a:endParaRPr lang="en-US" altLang="en-US" sz="2800" noProof="1"/>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r>
              <a:rPr lang="en-US" altLang="en-US" sz="3200" b="1" noProof="1">
                <a:latin typeface="Arial" panose="020B0604020202020204" pitchFamily="34" charset="0"/>
                <a:ea typeface="+mn-ea"/>
                <a:cs typeface="+mn-cs"/>
              </a:rPr>
              <a:t>37.</a:t>
            </a:r>
            <a:r>
              <a:rPr lang="en-US" altLang="en-US" sz="3200" noProof="1">
                <a:latin typeface="Arial" panose="020B0604020202020204" pitchFamily="34" charset="0"/>
                <a:ea typeface="+mn-ea"/>
                <a:cs typeface="+mn-cs"/>
              </a:rPr>
              <a:t> </a:t>
            </a:r>
            <a:r>
              <a:rPr lang="en-US" altLang="en-US" sz="2400" noProof="1"/>
              <a:t>Add a sprite – a white square with a black outline. When the green flag is clicked, the sprite moves across the stage leaving its clones behind. Recreate the drawing shown below.</a:t>
            </a:r>
            <a:endParaRPr lang="en-US" altLang="en-US" sz="2400" noProof="1"/>
          </a:p>
        </p:txBody>
      </p:sp>
      <p:pic>
        <p:nvPicPr>
          <p:cNvPr id="2" name="Рисунок 1"/>
          <p:cNvPicPr>
            <a:picLocks noChangeAspect="1"/>
          </p:cNvPicPr>
          <p:nvPr/>
        </p:nvPicPr>
        <p:blipFill>
          <a:blip r:embed="rId1"/>
          <a:stretch>
            <a:fillRect/>
          </a:stretch>
        </p:blipFill>
        <p:spPr>
          <a:xfrm>
            <a:off x="2774315" y="2848610"/>
            <a:ext cx="3309620" cy="3331210"/>
          </a:xfrm>
          <a:prstGeom prst="rect">
            <a:avLst/>
          </a:prstGeom>
          <a:noFill/>
          <a:ln w="9525">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r>
              <a:rPr lang="en-US" altLang="en-US" sz="3200" b="1" noProof="1">
                <a:latin typeface="Arial" panose="020B0604020202020204" pitchFamily="34" charset="0"/>
                <a:ea typeface="+mn-ea"/>
                <a:cs typeface="+mn-cs"/>
              </a:rPr>
              <a:t>38.</a:t>
            </a:r>
            <a:r>
              <a:rPr lang="en-US" altLang="en-US" sz="3200" noProof="1">
                <a:latin typeface="Arial" panose="020B0604020202020204" pitchFamily="34" charset="0"/>
                <a:ea typeface="+mn-ea"/>
                <a:cs typeface="+mn-cs"/>
              </a:rPr>
              <a:t> </a:t>
            </a:r>
            <a:r>
              <a:rPr lang="en-US" altLang="en-US" sz="2400" noProof="1"/>
              <a:t>Create an animation of growing bubbles as shown in the illustration below.</a:t>
            </a:r>
            <a:endParaRPr lang="en-US" altLang="en-US" sz="2400" noProof="1"/>
          </a:p>
        </p:txBody>
      </p:sp>
      <p:pic>
        <p:nvPicPr>
          <p:cNvPr id="2" name="Рисунок 4" descr="Изображение выглядит как снимок экрана, Красочность, круг, Графика&#10;&#10;Содержимое, созданное искусственным интеллектом, может быть неверным."/>
          <p:cNvPicPr>
            <a:picLocks noChangeAspect="1"/>
          </p:cNvPicPr>
          <p:nvPr/>
        </p:nvPicPr>
        <p:blipFill>
          <a:blip r:embed="rId1"/>
          <a:stretch>
            <a:fillRect/>
          </a:stretch>
        </p:blipFill>
        <p:spPr>
          <a:xfrm>
            <a:off x="972820" y="2204720"/>
            <a:ext cx="7171055" cy="4109720"/>
          </a:xfrm>
          <a:prstGeom prst="rect">
            <a:avLst/>
          </a:prstGeom>
          <a:noFill/>
          <a:ln w="9525">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r>
              <a:rPr lang="en-US" altLang="en-US" sz="3200" b="1" noProof="1">
                <a:latin typeface="Arial" panose="020B0604020202020204" pitchFamily="34" charset="0"/>
                <a:ea typeface="+mn-ea"/>
                <a:cs typeface="+mn-cs"/>
              </a:rPr>
              <a:t>39.</a:t>
            </a:r>
            <a:r>
              <a:rPr lang="en-US" altLang="en-US" sz="3200" noProof="1">
                <a:latin typeface="Arial" panose="020B0604020202020204" pitchFamily="34" charset="0"/>
                <a:ea typeface="+mn-ea"/>
                <a:cs typeface="+mn-cs"/>
              </a:rPr>
              <a:t> </a:t>
            </a:r>
            <a:r>
              <a:rPr lang="en-US" altLang="en-US" sz="2800" noProof="1"/>
              <a:t>Write a program – after the program starts, the sprite should draw the given shape using the pen.</a:t>
            </a:r>
            <a:endParaRPr lang="en-US" altLang="en-US" sz="2800" noProof="1"/>
          </a:p>
        </p:txBody>
      </p:sp>
      <p:pic>
        <p:nvPicPr>
          <p:cNvPr id="2" name="Рисунок 3" descr="Изображение выглядит как треугольник, линия, Симметрия, дизайн&#10;&#10;Содержимое, созданное искусственным интеллектом, может быть неверным."/>
          <p:cNvPicPr>
            <a:picLocks noChangeAspect="1"/>
          </p:cNvPicPr>
          <p:nvPr/>
        </p:nvPicPr>
        <p:blipFill>
          <a:blip r:embed="rId1"/>
          <a:stretch>
            <a:fillRect/>
          </a:stretch>
        </p:blipFill>
        <p:spPr>
          <a:xfrm>
            <a:off x="1430020" y="1990090"/>
            <a:ext cx="6323965" cy="4302125"/>
          </a:xfrm>
          <a:prstGeom prst="rect">
            <a:avLst/>
          </a:prstGeom>
          <a:noFill/>
          <a:ln w="9525">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Medium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r>
              <a:rPr lang="en-US" altLang="en-US" sz="3200" b="1" noProof="1">
                <a:latin typeface="Arial" panose="020B0604020202020204" pitchFamily="34" charset="0"/>
                <a:ea typeface="+mn-ea"/>
                <a:cs typeface="+mn-cs"/>
              </a:rPr>
              <a:t>40.</a:t>
            </a:r>
            <a:r>
              <a:rPr lang="en-US" altLang="en-US" sz="3200" noProof="1">
                <a:latin typeface="Arial" panose="020B0604020202020204" pitchFamily="34" charset="0"/>
                <a:ea typeface="+mn-ea"/>
                <a:cs typeface="+mn-cs"/>
              </a:rPr>
              <a:t> </a:t>
            </a:r>
            <a:r>
              <a:rPr lang="en-US" altLang="en-US" sz="2000" noProof="1"/>
              <a:t>Create an animation of a glass being filled with water as shown in the picture. The glass fills up as the number of water drops reaches 30.</a:t>
            </a:r>
            <a:endParaRPr lang="en-US" altLang="en-US" sz="2000" noProof="1"/>
          </a:p>
          <a:p>
            <a:r>
              <a:rPr lang="en-US" altLang="en-US" sz="2000" noProof="1"/>
              <a:t>When the glass is full, the program restarts.</a:t>
            </a:r>
            <a:endParaRPr lang="en-US" altLang="en-US" sz="2000" noProof="1"/>
          </a:p>
          <a:p>
            <a:r>
              <a:rPr lang="en-US" altLang="en-US" sz="2000" noProof="1"/>
              <a:t>Additionally, when the water drops touch the glass, it should play a corresponding sound.</a:t>
            </a:r>
            <a:endParaRPr lang="en-US" altLang="en-US" sz="2000" noProof="1"/>
          </a:p>
        </p:txBody>
      </p:sp>
      <p:pic>
        <p:nvPicPr>
          <p:cNvPr id="2" name="Picture -2147482615"/>
          <p:cNvPicPr>
            <a:picLocks noChangeAspect="1"/>
          </p:cNvPicPr>
          <p:nvPr/>
        </p:nvPicPr>
        <p:blipFill>
          <a:blip r:embed="rId1"/>
          <a:stretch>
            <a:fillRect/>
          </a:stretch>
        </p:blipFill>
        <p:spPr>
          <a:xfrm>
            <a:off x="1414780" y="2900045"/>
            <a:ext cx="6322060" cy="3723640"/>
          </a:xfrm>
          <a:prstGeom prst="rect">
            <a:avLst/>
          </a:prstGeom>
          <a:noFill/>
          <a:ln w="9525">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89" name="Text Box 4"/>
          <p:cNvSpPr txBox="1"/>
          <p:nvPr/>
        </p:nvSpPr>
        <p:spPr>
          <a:xfrm>
            <a:off x="898525" y="630238"/>
            <a:ext cx="7419975" cy="5649912"/>
          </a:xfrm>
          <a:prstGeom prst="rect">
            <a:avLst/>
          </a:prstGeom>
          <a:noFill/>
          <a:ln w="9525">
            <a:noFill/>
          </a:ln>
        </p:spPr>
        <p:txBody>
          <a:bodyPr wrap="square" anchor="t" anchorCtr="0"/>
          <a:p>
            <a:pPr algn="ctr"/>
            <a:endParaRPr lang="en-US" altLang="en-US" sz="20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endParaRPr lang="en-US" altLang="en-US" sz="1200">
              <a:latin typeface="Arial" panose="020B0604020202020204" pitchFamily="34" charset="0"/>
            </a:endParaRPr>
          </a:p>
          <a:p>
            <a:pPr algn="ctr"/>
            <a:r>
              <a:rPr lang="en-US" altLang="en-US" sz="5200">
                <a:solidFill>
                  <a:srgbClr val="2C89E5"/>
                </a:solidFill>
                <a:latin typeface="Arial" panose="020B0604020202020204" pitchFamily="34" charset="0"/>
              </a:rPr>
              <a:t>Hard challenges – 40</a:t>
            </a:r>
            <a:endParaRPr lang="en-US" altLang="en-US" sz="5200">
              <a:solidFill>
                <a:srgbClr val="2C89E5"/>
              </a:solidFill>
              <a:latin typeface="Arial" panose="020B0604020202020204" pitchFamily="34" charset="0"/>
            </a:endParaRPr>
          </a:p>
          <a:p>
            <a:pPr algn="ctr"/>
            <a:endParaRPr lang="en-US" altLang="en-US" sz="5200">
              <a:solidFill>
                <a:srgbClr val="2C89E5"/>
              </a:solidFill>
              <a:latin typeface="Arial" panose="020B0604020202020204"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a:t>
            </a:r>
            <a:r>
              <a:rPr lang="en-US" altLang="en-US" sz="3200" noProof="1">
                <a:latin typeface="Arial" panose="020B0604020202020204" pitchFamily="34" charset="0"/>
                <a:ea typeface="+mn-ea"/>
                <a:cs typeface="+mn-cs"/>
              </a:rPr>
              <a:t> </a:t>
            </a:r>
            <a:r>
              <a:rPr lang="en-US" altLang="en-US" sz="2800" noProof="1"/>
              <a:t>Create a “Maze” game with a wall touch sensor.</a:t>
            </a:r>
            <a:endParaRPr lang="en-US" altLang="en-US" sz="2800" noProof="1"/>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2.</a:t>
            </a:r>
            <a:r>
              <a:rPr lang="en-US" altLang="en-US" sz="3200" noProof="1">
                <a:latin typeface="Arial" panose="020B0604020202020204" pitchFamily="34" charset="0"/>
                <a:ea typeface="+mn-ea"/>
                <a:cs typeface="+mn-cs"/>
              </a:rPr>
              <a:t> </a:t>
            </a:r>
            <a:r>
              <a:rPr lang="en-US" altLang="en-US" sz="2800" noProof="1"/>
              <a:t>Create a simulation of the solar system with orbits.</a:t>
            </a:r>
            <a:endParaRPr lang="en-US" altLang="en-US" sz="2800" noProof="1"/>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3.</a:t>
            </a:r>
            <a:r>
              <a:rPr lang="en-US" altLang="en-US" sz="2800" noProof="1">
                <a:latin typeface="Arial" panose="020B0604020202020204" pitchFamily="34" charset="0"/>
                <a:ea typeface="+mn-ea"/>
                <a:cs typeface="+mn-cs"/>
              </a:rPr>
              <a:t> </a:t>
            </a:r>
            <a:r>
              <a:rPr lang="en-US" altLang="en-US" sz="2800" noProof="1"/>
              <a:t>Create a “Platformer” game.</a:t>
            </a:r>
            <a:endParaRPr lang="en-US" altLang="en-US" sz="2800" noProof="1"/>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4.</a:t>
            </a:r>
            <a:r>
              <a:rPr lang="en-US" altLang="en-US" sz="3200" noProof="1">
                <a:latin typeface="Arial" panose="020B0604020202020204" pitchFamily="34" charset="0"/>
                <a:ea typeface="+mn-ea"/>
                <a:cs typeface="+mn-cs"/>
              </a:rPr>
              <a:t> </a:t>
            </a:r>
            <a:r>
              <a:rPr lang="en-US" altLang="en-US" sz="2800" noProof="1"/>
              <a:t>Create a drawing editor (pen, colors, clear).</a:t>
            </a:r>
            <a:endParaRPr lang="en-US" altLang="en-US" sz="2800" noProof="1"/>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5.</a:t>
            </a:r>
            <a:r>
              <a:rPr lang="en-US" altLang="en-US" sz="3200" noProof="1">
                <a:latin typeface="Arial" panose="020B0604020202020204" pitchFamily="34" charset="0"/>
                <a:ea typeface="+mn-ea"/>
                <a:cs typeface="+mn-cs"/>
              </a:rPr>
              <a:t> </a:t>
            </a:r>
            <a:r>
              <a:rPr lang="en-US" altLang="en-US" sz="2800" noProof="1"/>
              <a:t>Create a “Flappy Bird” game.</a:t>
            </a:r>
            <a:endParaRPr lang="en-US" altLang="en-US" sz="2800" noProof="1"/>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6.</a:t>
            </a:r>
            <a:r>
              <a:rPr lang="en-US" altLang="en-US" sz="2400" noProof="1">
                <a:latin typeface="Arial" panose="020B0604020202020204" pitchFamily="34" charset="0"/>
                <a:ea typeface="+mn-ea"/>
                <a:cs typeface="+mn-cs"/>
              </a:rPr>
              <a:t> </a:t>
            </a:r>
            <a:r>
              <a:rPr lang="en-US" altLang="en-US" sz="2800" noProof="1"/>
              <a:t>“Space Shooter” game: spaceship, meteors, lives.</a:t>
            </a:r>
            <a:endParaRPr lang="en-US" altLang="en-US" sz="2800" noProof="1"/>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r>
              <a:rPr lang="en-US" altLang="en-US" sz="3200" b="1" noProof="1">
                <a:latin typeface="Arial" panose="020B0604020202020204" pitchFamily="34" charset="0"/>
                <a:ea typeface="+mn-ea"/>
                <a:cs typeface="+mn-cs"/>
              </a:rPr>
              <a:t>7.</a:t>
            </a:r>
            <a:r>
              <a:rPr lang="en-US" altLang="en-US" sz="3200" noProof="1">
                <a:latin typeface="Arial" panose="020B0604020202020204" pitchFamily="34" charset="0"/>
                <a:ea typeface="+mn-ea"/>
                <a:cs typeface="+mn-cs"/>
              </a:rPr>
              <a:t> </a:t>
            </a:r>
            <a:r>
              <a:rPr lang="en-US" altLang="en-US" sz="2400" b="1" noProof="1"/>
              <a:t>Basketball</a:t>
            </a:r>
            <a:endParaRPr lang="en-US" altLang="en-US" sz="2400" b="1" noProof="1"/>
          </a:p>
          <a:p>
            <a:r>
              <a:rPr lang="en-US" altLang="en-US" sz="2400" noProof="1"/>
              <a:t>Using the basketball sprite “Basketball,” write a program that performs the given animation when the green flag is clicked.</a:t>
            </a:r>
            <a:endParaRPr lang="en-US" altLang="en-US" sz="2400" noProof="1"/>
          </a:p>
        </p:txBody>
      </p:sp>
      <p:pic>
        <p:nvPicPr>
          <p:cNvPr id="2" name="Рисунок 1"/>
          <p:cNvPicPr>
            <a:picLocks noChangeAspect="1"/>
          </p:cNvPicPr>
          <p:nvPr/>
        </p:nvPicPr>
        <p:blipFill>
          <a:blip r:embed="rId1"/>
          <a:stretch>
            <a:fillRect/>
          </a:stretch>
        </p:blipFill>
        <p:spPr>
          <a:xfrm rot="-10800000" flipV="1">
            <a:off x="902335" y="2235200"/>
            <a:ext cx="7444740" cy="4265295"/>
          </a:xfrm>
          <a:prstGeom prst="rect">
            <a:avLst/>
          </a:prstGeom>
          <a:noFill/>
          <a:ln w="9525">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r>
              <a:rPr lang="en-US" altLang="en-US" sz="3200" b="1" noProof="1">
                <a:latin typeface="Arial" panose="020B0604020202020204" pitchFamily="34" charset="0"/>
                <a:ea typeface="+mn-ea"/>
                <a:cs typeface="+mn-cs"/>
              </a:rPr>
              <a:t>8.</a:t>
            </a:r>
            <a:r>
              <a:rPr lang="en-US" altLang="en-US" sz="3200" noProof="1">
                <a:latin typeface="Arial" panose="020B0604020202020204" pitchFamily="34" charset="0"/>
                <a:ea typeface="+mn-ea"/>
                <a:cs typeface="+mn-cs"/>
              </a:rPr>
              <a:t> </a:t>
            </a:r>
            <a:r>
              <a:rPr lang="en-US" altLang="en-US" sz="2000" b="1" noProof="1"/>
              <a:t>Polygons made of balls</a:t>
            </a:r>
            <a:endParaRPr lang="en-US" altLang="en-US" sz="2000" b="1" noProof="1"/>
          </a:p>
          <a:p>
            <a:r>
              <a:rPr lang="en-US" altLang="en-US" sz="1800" noProof="1"/>
              <a:t>Using the sprite “Ball,” create a program that does the following:</a:t>
            </a:r>
            <a:endParaRPr lang="en-US" altLang="en-US" sz="1800" noProof="1"/>
          </a:p>
          <a:p>
            <a:r>
              <a:rPr lang="en-US" altLang="en-US" sz="1800" noProof="1"/>
              <a:t>When the green flag is clicked, ask the user to enter a number between 3 and 9.</a:t>
            </a:r>
            <a:endParaRPr lang="en-US" altLang="en-US" sz="1800" noProof="1"/>
          </a:p>
          <a:p>
            <a:r>
              <a:rPr lang="en-US" altLang="en-US" sz="1800" noProof="1"/>
              <a:t>Draw a polygon with the specified number of sides.</a:t>
            </a:r>
            <a:endParaRPr lang="en-US" altLang="en-US" sz="1800" noProof="1"/>
          </a:p>
          <a:p>
            <a:r>
              <a:rPr lang="en-US" altLang="en-US" sz="1800" noProof="1"/>
              <a:t>Place as many balls on each side as the number of sides.</a:t>
            </a:r>
            <a:endParaRPr lang="en-US" altLang="en-US" sz="1800" noProof="1"/>
          </a:p>
          <a:p>
            <a:r>
              <a:rPr lang="en-US" altLang="en-US" sz="1800" noProof="1"/>
              <a:t>Ensure all sides are equal in length and all angles are equal.</a:t>
            </a:r>
            <a:endParaRPr lang="en-US" altLang="en-US" sz="1800" noProof="1"/>
          </a:p>
          <a:p>
            <a:r>
              <a:rPr lang="en-US" altLang="en-US" sz="1800" noProof="1"/>
              <a:t>The polygon should fit entirely on the stage for any number from 3 to 8.</a:t>
            </a:r>
            <a:endParaRPr lang="en-US" altLang="en-US" sz="1800" noProof="1"/>
          </a:p>
          <a:p>
            <a:r>
              <a:rPr lang="en-US" altLang="en-US" sz="1800" noProof="1"/>
              <a:t>Solve the task without using conditions.</a:t>
            </a:r>
            <a:endParaRPr lang="en-US" altLang="en-US" sz="1800" noProof="1"/>
          </a:p>
        </p:txBody>
      </p:sp>
      <p:pic>
        <p:nvPicPr>
          <p:cNvPr id="2" name="Рисунок 3"/>
          <p:cNvPicPr>
            <a:picLocks noChangeAspect="1"/>
          </p:cNvPicPr>
          <p:nvPr/>
        </p:nvPicPr>
        <p:blipFill>
          <a:blip r:embed="rId1"/>
          <a:stretch>
            <a:fillRect/>
          </a:stretch>
        </p:blipFill>
        <p:spPr>
          <a:xfrm>
            <a:off x="1331595" y="2997200"/>
            <a:ext cx="6461125" cy="3702050"/>
          </a:xfrm>
          <a:prstGeom prst="rect">
            <a:avLst/>
          </a:prstGeom>
          <a:noFill/>
          <a:ln w="9525">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9.</a:t>
            </a:r>
            <a:r>
              <a:rPr lang="en-US" altLang="en-US" sz="3200" noProof="1">
                <a:latin typeface="Arial" panose="020B0604020202020204" pitchFamily="34" charset="0"/>
                <a:ea typeface="+mn-ea"/>
                <a:cs typeface="+mn-cs"/>
              </a:rPr>
              <a:t> </a:t>
            </a:r>
            <a:r>
              <a:rPr lang="en-US" altLang="en-US" sz="2800" b="1" noProof="1"/>
              <a:t>Counter</a:t>
            </a:r>
            <a:endParaRPr lang="en-US" altLang="en-US" sz="2800" b="1" noProof="1"/>
          </a:p>
          <a:p>
            <a:r>
              <a:rPr lang="en-US" altLang="en-US" sz="2800" noProof="1"/>
              <a:t>When the up arrow key is pressed, the counter increases by 1; when the down arrow key is pressed, the counter decreases by 1. One click changes the value by 1.</a:t>
            </a:r>
            <a:endParaRPr lang="en-US" altLang="en-US" sz="2800" noProof="1"/>
          </a:p>
          <a:p>
            <a:r>
              <a:rPr lang="en-US" altLang="en-US" sz="2800" noProof="1"/>
              <a:t>If the number becomes greater than 10, the count restarts from 0.</a:t>
            </a:r>
            <a:endParaRPr lang="en-US" altLang="en-US" sz="2800" noProof="1"/>
          </a:p>
          <a:p>
            <a:r>
              <a:rPr lang="en-US" altLang="en-US" sz="2800" noProof="1"/>
              <a:t>If the number becomes less than 0, the count also restarts from 0.</a:t>
            </a:r>
            <a:endParaRPr lang="en-US" altLang="en-US" sz="2800" noProof="1"/>
          </a:p>
          <a:p>
            <a:endParaRPr lang="en-US" altLang="en-US" sz="2800" noProof="1"/>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10.</a:t>
            </a:r>
            <a:r>
              <a:rPr lang="en-US" altLang="en-US" sz="3200" noProof="1">
                <a:latin typeface="Arial" panose="020B0604020202020204" pitchFamily="34" charset="0"/>
                <a:ea typeface="+mn-ea"/>
                <a:cs typeface="+mn-cs"/>
              </a:rPr>
              <a:t> </a:t>
            </a:r>
            <a:r>
              <a:rPr lang="en-US" altLang="en-US" sz="2800" b="1" noProof="1"/>
              <a:t>Sprite movement with colored tracks</a:t>
            </a:r>
            <a:endParaRPr lang="en-US" altLang="en-US" sz="2800" b="1" noProof="1"/>
          </a:p>
          <a:p>
            <a:r>
              <a:rPr lang="en-US" altLang="en-US" sz="2800" noProof="1"/>
              <a:t>Write a program to control a sprite using the arrow keys.</a:t>
            </a:r>
            <a:endParaRPr lang="en-US" altLang="en-US" sz="2800" noProof="1"/>
          </a:p>
          <a:p>
            <a:r>
              <a:rPr lang="en-US" altLang="en-US" sz="2800" noProof="1"/>
              <a:t>The stage contains colored tracks – red and green.</a:t>
            </a:r>
            <a:endParaRPr lang="en-US" altLang="en-US" sz="2800" noProof="1"/>
          </a:p>
          <a:p>
            <a:r>
              <a:rPr lang="en-US" altLang="en-US" sz="2800" noProof="1"/>
              <a:t>When the sprite touches red lines, its speed is decreases by 2 times.</a:t>
            </a:r>
            <a:endParaRPr lang="en-US" altLang="en-US" sz="2800" noProof="1"/>
          </a:p>
          <a:p>
            <a:r>
              <a:rPr lang="en-US" altLang="en-US" sz="2800" noProof="1"/>
              <a:t>When it touches green lines, its speed is increased by 2 times.</a:t>
            </a:r>
            <a:endParaRPr lang="en-US" altLang="en-US" sz="2800" noProof="1"/>
          </a:p>
          <a:p>
            <a:r>
              <a:rPr lang="en-US" altLang="en-US" sz="2800" noProof="1"/>
              <a:t>On parts of the stage without color, the speed is 10.</a:t>
            </a:r>
            <a:endParaRPr lang="en-US" altLang="en-US" sz="2800" noProof="1"/>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11.</a:t>
            </a:r>
            <a:r>
              <a:rPr lang="en-US" altLang="en-US" sz="3200" noProof="1">
                <a:latin typeface="Arial" panose="020B0604020202020204" pitchFamily="34" charset="0"/>
                <a:ea typeface="+mn-ea"/>
                <a:cs typeface="+mn-cs"/>
              </a:rPr>
              <a:t> </a:t>
            </a:r>
            <a:r>
              <a:rPr lang="en-US" altLang="en-US" sz="2800" b="1" noProof="1"/>
              <a:t>Laser duel</a:t>
            </a:r>
            <a:endParaRPr lang="en-US" altLang="en-US" sz="2800" noProof="1"/>
          </a:p>
          <a:p>
            <a:r>
              <a:rPr lang="en-US" altLang="en-US" sz="2800" noProof="1"/>
              <a:t>Two players control sprites A and B.</a:t>
            </a:r>
            <a:endParaRPr lang="en-US" altLang="en-US" sz="2800" noProof="1"/>
          </a:p>
          <a:p>
            <a:r>
              <a:rPr lang="en-US" altLang="en-US" sz="2800" noProof="1"/>
              <a:t>Each player can shoot lasers (clones).</a:t>
            </a:r>
            <a:endParaRPr lang="en-US" altLang="en-US" sz="2800" noProof="1"/>
          </a:p>
          <a:p>
            <a:r>
              <a:rPr lang="en-US" altLang="en-US" sz="2800" noProof="1"/>
              <a:t>When a laser hits the opponent, their life decreases by 1.</a:t>
            </a:r>
            <a:endParaRPr lang="en-US" altLang="en-US" sz="2800" noProof="1"/>
          </a:p>
          <a:p>
            <a:r>
              <a:rPr lang="en-US" altLang="en-US" sz="2800" noProof="1"/>
              <a:t>The first player to score 5 hits wins the game.</a:t>
            </a:r>
            <a:endParaRPr lang="en-US" altLang="en-US" sz="2800" noProof="1"/>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12.</a:t>
            </a:r>
            <a:r>
              <a:rPr lang="en-US" altLang="en-US" sz="3200" noProof="1">
                <a:latin typeface="Arial" panose="020B0604020202020204" pitchFamily="34" charset="0"/>
                <a:ea typeface="+mn-ea"/>
                <a:cs typeface="+mn-cs"/>
              </a:rPr>
              <a:t> </a:t>
            </a:r>
            <a:r>
              <a:rPr lang="en-US" altLang="en-US" sz="2800" b="1" noProof="1"/>
              <a:t>Maze with Teleports</a:t>
            </a:r>
            <a:endParaRPr lang="en-US" altLang="en-US" sz="2800" noProof="1"/>
          </a:p>
          <a:p>
            <a:r>
              <a:rPr lang="en-US" altLang="en-US" sz="2800" noProof="1"/>
              <a:t>The stage contains 5 teleports of different colors.</a:t>
            </a:r>
            <a:endParaRPr lang="en-US" altLang="en-US" sz="2800" noProof="1"/>
          </a:p>
          <a:p>
            <a:r>
              <a:rPr lang="en-US" altLang="en-US" sz="2800" noProof="1"/>
              <a:t>If the player touches a green teleport, they are transported to the green point, and the same applies for the other colors.</a:t>
            </a:r>
            <a:endParaRPr lang="en-US" altLang="en-US" sz="2800" noProof="1"/>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r>
              <a:rPr lang="en-US" altLang="en-US" sz="3200" b="1" noProof="1">
                <a:latin typeface="Arial" panose="020B0604020202020204" pitchFamily="34" charset="0"/>
                <a:ea typeface="+mn-ea"/>
                <a:cs typeface="+mn-cs"/>
              </a:rPr>
              <a:t>13.</a:t>
            </a:r>
            <a:r>
              <a:rPr lang="en-US" altLang="en-US" sz="3200" noProof="1">
                <a:latin typeface="Arial" panose="020B0604020202020204" pitchFamily="34" charset="0"/>
                <a:ea typeface="+mn-ea"/>
                <a:cs typeface="+mn-cs"/>
              </a:rPr>
              <a:t> </a:t>
            </a:r>
            <a:r>
              <a:rPr lang="en-US" altLang="en-US" sz="2800" noProof="1"/>
              <a:t> </a:t>
            </a:r>
            <a:r>
              <a:rPr lang="en-US" altLang="en-US" sz="2000" b="1" noProof="1"/>
              <a:t>Sprite Movement with Color Markers</a:t>
            </a:r>
            <a:endParaRPr lang="en-US" altLang="en-US" sz="2000" b="1" noProof="1"/>
          </a:p>
          <a:p>
            <a:r>
              <a:rPr lang="en-US" altLang="en-US" sz="2000" noProof="1"/>
              <a:t>The sprite moves on the stage and reacts to colored squares (markers):</a:t>
            </a:r>
            <a:endParaRPr lang="en-US" altLang="en-US" sz="2000" noProof="1"/>
          </a:p>
          <a:p>
            <a:r>
              <a:rPr lang="en-US" altLang="en-US" sz="2000" noProof="1"/>
              <a:t>Green square: speed increases by 5</a:t>
            </a:r>
            <a:endParaRPr lang="en-US" altLang="en-US" sz="2000" noProof="1"/>
          </a:p>
          <a:p>
            <a:r>
              <a:rPr lang="en-US" altLang="en-US" sz="2000" noProof="1"/>
              <a:t>Red square: speed decreases by 5</a:t>
            </a:r>
            <a:endParaRPr lang="en-US" altLang="en-US" sz="2000" noProof="1"/>
          </a:p>
          <a:p>
            <a:r>
              <a:rPr lang="en-US" altLang="en-US" sz="2000" noProof="1"/>
              <a:t>Blue square: sprite turns 90</a:t>
            </a:r>
            <a:r>
              <a:rPr lang="en-US" altLang="en-US" sz="2000" noProof="1"/>
              <a:t>°</a:t>
            </a:r>
            <a:r>
              <a:rPr lang="en-US" altLang="en-US" sz="2000" noProof="1"/>
              <a:t> clockwise</a:t>
            </a:r>
            <a:endParaRPr lang="en-US" altLang="en-US" sz="2000" noProof="1"/>
          </a:p>
          <a:p>
            <a:r>
              <a:rPr lang="en-US" altLang="en-US" sz="2000" noProof="1"/>
              <a:t>Orange square: sprite turns 90</a:t>
            </a:r>
            <a:r>
              <a:rPr lang="en-US" altLang="en-US" sz="2000" noProof="1"/>
              <a:t>°</a:t>
            </a:r>
            <a:r>
              <a:rPr lang="en-US" altLang="en-US" sz="2000" noProof="1"/>
              <a:t> counterclockwise</a:t>
            </a:r>
            <a:endParaRPr lang="en-US" altLang="en-US" sz="2000" noProof="1"/>
          </a:p>
          <a:p>
            <a:r>
              <a:rPr lang="en-US" altLang="en-US" sz="2000" noProof="1"/>
              <a:t>Black square: sprite stops completely</a:t>
            </a:r>
            <a:endParaRPr lang="en-US" altLang="en-US" sz="2000" noProof="1"/>
          </a:p>
          <a:p>
            <a:r>
              <a:rPr lang="en-US" altLang="en-US" sz="2000" noProof="1"/>
              <a:t>Example of the program:</a:t>
            </a:r>
            <a:endParaRPr lang="en-US" altLang="en-US" sz="2000" noProof="1"/>
          </a:p>
        </p:txBody>
      </p:sp>
      <p:pic>
        <p:nvPicPr>
          <p:cNvPr id="2" name="Рисунок 4"/>
          <p:cNvPicPr>
            <a:picLocks noChangeAspect="1"/>
          </p:cNvPicPr>
          <p:nvPr/>
        </p:nvPicPr>
        <p:blipFill>
          <a:blip r:embed="rId1"/>
          <a:stretch>
            <a:fillRect/>
          </a:stretch>
        </p:blipFill>
        <p:spPr>
          <a:xfrm>
            <a:off x="1619885" y="3284855"/>
            <a:ext cx="5887085" cy="3373120"/>
          </a:xfrm>
          <a:prstGeom prst="rect">
            <a:avLst/>
          </a:prstGeom>
          <a:noFill/>
          <a:ln w="9525">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14.</a:t>
            </a:r>
            <a:r>
              <a:rPr lang="en-US" altLang="en-US" sz="3200" noProof="1">
                <a:latin typeface="Arial" panose="020B0604020202020204" pitchFamily="34" charset="0"/>
                <a:ea typeface="+mn-ea"/>
                <a:cs typeface="+mn-cs"/>
              </a:rPr>
              <a:t> </a:t>
            </a:r>
            <a:r>
              <a:rPr lang="en-US" altLang="en-US" sz="2800" b="1" noProof="1"/>
              <a:t>Star Catcher</a:t>
            </a:r>
            <a:endParaRPr lang="en-US" altLang="en-US" sz="2800" noProof="1"/>
          </a:p>
          <a:p>
            <a:r>
              <a:rPr lang="en-US" altLang="en-US" sz="2800" noProof="1"/>
              <a:t>Stars fall from the top (clones).</a:t>
            </a:r>
            <a:endParaRPr lang="en-US" altLang="en-US" sz="2800" noProof="1"/>
          </a:p>
          <a:p>
            <a:r>
              <a:rPr lang="en-US" altLang="en-US" sz="2800" noProof="1"/>
              <a:t>The player moves left and right.</a:t>
            </a:r>
            <a:endParaRPr lang="en-US" altLang="en-US" sz="2800" noProof="1"/>
          </a:p>
          <a:p>
            <a:r>
              <a:rPr lang="en-US" altLang="en-US" sz="2800" noProof="1"/>
              <a:t>If a star is caught → +1 point</a:t>
            </a:r>
            <a:endParaRPr lang="en-US" altLang="en-US" sz="2800" noProof="1"/>
          </a:p>
          <a:p>
            <a:r>
              <a:rPr lang="en-US" altLang="en-US" sz="2800" noProof="1"/>
              <a:t>If a star is missed → −1 point</a:t>
            </a:r>
            <a:endParaRPr lang="en-US" altLang="en-US" sz="2800" noProof="1"/>
          </a:p>
          <a:p>
            <a:r>
              <a:rPr lang="en-US" altLang="en-US" sz="2800" noProof="1"/>
              <a:t>The game ends if the score reaches −5.</a:t>
            </a:r>
            <a:endParaRPr lang="en-US" altLang="en-US" sz="2800" noProof="1"/>
          </a:p>
          <a:p>
            <a:r>
              <a:rPr lang="en-US" altLang="en-US" sz="2800" noProof="1"/>
              <a:t>The falling speed increases over time.</a:t>
            </a:r>
            <a:endParaRPr lang="en-US" altLang="en-US" sz="2800" noProof="1"/>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15.</a:t>
            </a:r>
            <a:r>
              <a:rPr lang="en-US" altLang="en-US" sz="3200" noProof="1">
                <a:latin typeface="Arial" panose="020B0604020202020204" pitchFamily="34" charset="0"/>
                <a:ea typeface="+mn-ea"/>
                <a:cs typeface="+mn-cs"/>
              </a:rPr>
              <a:t> </a:t>
            </a:r>
            <a:r>
              <a:rPr lang="en-US" altLang="en-US" sz="2800" b="1" noProof="1"/>
              <a:t>Teleporting Cube</a:t>
            </a:r>
            <a:endParaRPr lang="en-US" altLang="en-US" sz="2800" b="1" noProof="1"/>
          </a:p>
          <a:p>
            <a:r>
              <a:rPr lang="en-US" altLang="en-US" sz="2800" noProof="1"/>
              <a:t>Every 3 seconds, the cube disappears and teleports to a random location.</a:t>
            </a:r>
            <a:endParaRPr lang="en-US" altLang="en-US" sz="2800" noProof="1"/>
          </a:p>
          <a:p>
            <a:r>
              <a:rPr lang="en-US" altLang="en-US" sz="2800" noProof="1"/>
              <a:t>If the player touches it before it teleports → +1 point</a:t>
            </a:r>
            <a:endParaRPr lang="en-US" altLang="en-US" sz="2800" noProof="1"/>
          </a:p>
          <a:p>
            <a:r>
              <a:rPr lang="en-US" altLang="en-US" sz="2800" noProof="1"/>
              <a:t>The player is controlled using the arrow keys.</a:t>
            </a:r>
            <a:endParaRPr lang="en-US" altLang="en-US" sz="2800" noProof="1"/>
          </a:p>
          <a:p>
            <a:r>
              <a:rPr lang="en-US" altLang="en-US" sz="2800" noProof="1"/>
              <a:t>The game ends when the player reaches 5 points.</a:t>
            </a:r>
            <a:endParaRPr lang="en-US" altLang="en-US" sz="2800" noProof="1"/>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p>
          <a:p>
            <a:r>
              <a:rPr lang="en-US" altLang="en-US" sz="3200" b="1" noProof="1">
                <a:latin typeface="Arial" panose="020B0604020202020204" pitchFamily="34" charset="0"/>
                <a:ea typeface="+mn-ea"/>
                <a:cs typeface="+mn-cs"/>
              </a:rPr>
              <a:t>16.</a:t>
            </a:r>
            <a:r>
              <a:rPr lang="en-US" altLang="en-US" sz="3200" noProof="1">
                <a:latin typeface="Arial" panose="020B0604020202020204" pitchFamily="34" charset="0"/>
                <a:ea typeface="+mn-ea"/>
                <a:cs typeface="+mn-cs"/>
              </a:rPr>
              <a:t> </a:t>
            </a:r>
            <a:r>
              <a:rPr lang="en-US" altLang="en-US" sz="2800" b="1" noProof="1"/>
              <a:t>Moon and Earth Simulation</a:t>
            </a:r>
            <a:endParaRPr lang="en-US" altLang="en-US" sz="2800" b="1" noProof="1"/>
          </a:p>
          <a:p>
            <a:r>
              <a:rPr lang="en-US" altLang="en-US" sz="2800" noProof="1"/>
              <a:t>Create a simulation of the Moon orbiting the Earth.</a:t>
            </a:r>
            <a:endParaRPr lang="en-US" altLang="en-US" sz="2800" noProof="1"/>
          </a:p>
          <a:p>
            <a:r>
              <a:rPr lang="en-US" altLang="en-US" sz="2800" noProof="1"/>
              <a:t>Clicking on the Moon displays 5 interesting facts about the Moon.</a:t>
            </a:r>
            <a:endParaRPr lang="en-US" altLang="en-US" sz="2800" noProof="1"/>
          </a:p>
          <a:p>
            <a:r>
              <a:rPr lang="en-US" altLang="en-US" sz="2800" noProof="1"/>
              <a:t>Clicking on the Earth displays 5 interesting facts about the Earth.</a:t>
            </a:r>
            <a:endParaRPr lang="en-US" altLang="en-US" sz="2800" noProof="1"/>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17.</a:t>
            </a:r>
            <a:r>
              <a:rPr lang="en-US" altLang="en-US" sz="3200" noProof="1">
                <a:latin typeface="Arial" panose="020B0604020202020204" pitchFamily="34" charset="0"/>
                <a:ea typeface="+mn-ea"/>
                <a:cs typeface="+mn-cs"/>
              </a:rPr>
              <a:t> </a:t>
            </a:r>
            <a:r>
              <a:rPr lang="en-US" altLang="en-US" sz="2800" b="1" noProof="1"/>
              <a:t>Maze Game with Three Levels</a:t>
            </a:r>
            <a:endParaRPr lang="en-US" altLang="en-US" sz="2800" b="1" noProof="1"/>
          </a:p>
          <a:p>
            <a:r>
              <a:rPr lang="en-US" altLang="en-US" sz="2800" noProof="1"/>
              <a:t>Create a maze game with three levels.</a:t>
            </a:r>
            <a:endParaRPr lang="en-US" altLang="en-US" sz="2800" noProof="1"/>
          </a:p>
          <a:p>
            <a:r>
              <a:rPr lang="en-US" altLang="en-US" sz="2800" noProof="1"/>
              <a:t>After completing the first maze, the next level starts with a new maze design and guards.</a:t>
            </a:r>
            <a:endParaRPr lang="en-US" altLang="en-US" sz="2800" noProof="1"/>
          </a:p>
          <a:p>
            <a:r>
              <a:rPr lang="en-US" altLang="en-US" sz="2800" noProof="1"/>
              <a:t>Each new level is harder, and the number of guards increases.</a:t>
            </a:r>
            <a:endParaRPr lang="en-US" altLang="en-US" sz="2800" noProof="1"/>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18.</a:t>
            </a:r>
            <a:r>
              <a:rPr lang="en-US" altLang="en-US" sz="3200" noProof="1">
                <a:latin typeface="Arial" panose="020B0604020202020204" pitchFamily="34" charset="0"/>
                <a:ea typeface="+mn-ea"/>
                <a:cs typeface="+mn-cs"/>
              </a:rPr>
              <a:t> </a:t>
            </a:r>
            <a:r>
              <a:rPr lang="en-US" altLang="en-US" sz="2800" b="1" noProof="1"/>
              <a:t>Maze Game with Three Levels</a:t>
            </a:r>
            <a:endParaRPr lang="en-US" altLang="en-US" sz="2800" b="1" noProof="1"/>
          </a:p>
          <a:p>
            <a:r>
              <a:rPr lang="en-US" altLang="en-US" sz="2800" noProof="1"/>
              <a:t>Create a maze game with three levels.</a:t>
            </a:r>
            <a:endParaRPr lang="en-US" altLang="en-US" sz="2800" noProof="1"/>
          </a:p>
          <a:p>
            <a:r>
              <a:rPr lang="en-US" altLang="en-US" sz="2800" noProof="1"/>
              <a:t>After completing the first maze, the next level starts with a new maze design and guards.</a:t>
            </a:r>
            <a:endParaRPr lang="en-US" altLang="en-US" sz="2800" noProof="1"/>
          </a:p>
          <a:p>
            <a:r>
              <a:rPr lang="en-US" altLang="en-US" sz="2800" noProof="1"/>
              <a:t>Each new level is harder, and the number of guards increases.</a:t>
            </a:r>
            <a:endParaRPr lang="en-US" altLang="en-US" sz="2800" noProof="1"/>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19.</a:t>
            </a:r>
            <a:r>
              <a:rPr lang="en-US" altLang="en-US" sz="3200" noProof="1">
                <a:latin typeface="Arial" panose="020B0604020202020204" pitchFamily="34" charset="0"/>
                <a:ea typeface="+mn-ea"/>
                <a:cs typeface="+mn-cs"/>
              </a:rPr>
              <a:t> </a:t>
            </a:r>
            <a:r>
              <a:rPr lang="en-US" altLang="en-US" sz="2800" b="1" noProof="1"/>
              <a:t>Google Dino Game</a:t>
            </a:r>
            <a:endParaRPr lang="en-US" altLang="en-US" sz="2800" b="1" noProof="1"/>
          </a:p>
          <a:p>
            <a:r>
              <a:rPr lang="en-US" altLang="en-US" sz="2800" noProof="1"/>
              <a:t>Create a game similar to the Google Dino game.</a:t>
            </a:r>
            <a:endParaRPr lang="en-US" altLang="en-US" sz="2800" noProof="1"/>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466725" y="260350"/>
            <a:ext cx="8250238" cy="5649913"/>
          </a:xfrm>
          <a:prstGeom prst="rect">
            <a:avLst/>
          </a:prstGeom>
          <a:noFill/>
        </p:spPr>
        <p:txBody>
          <a:bodyPr wrap="square" rtlCol="0">
            <a:noAutofit/>
          </a:bodyPr>
          <a:p>
            <a:pPr algn="ctr"/>
            <a:r>
              <a:rPr lang="en-US" altLang="en-US" b="1" noProof="1">
                <a:solidFill>
                  <a:schemeClr val="accent1"/>
                </a:solidFill>
                <a:effectLst>
                  <a:outerShdw blurRad="38100" dist="25400" dir="5400000" algn="ctr" rotWithShape="0">
                    <a:srgbClr val="6E747A">
                      <a:alpha val="43000"/>
                    </a:srgbClr>
                  </a:outerShdw>
                </a:effectLst>
                <a:latin typeface="Arial" panose="020B0604020202020204" pitchFamily="34" charset="0"/>
                <a:ea typeface="+mn-ea"/>
                <a:cs typeface="+mn-cs"/>
              </a:rPr>
              <a:t>Hard challenges</a:t>
            </a:r>
            <a:endParaRPr lang="en-US" altLang="en-US" b="1" noProof="1">
              <a:solidFill>
                <a:schemeClr val="accent1"/>
              </a:solidFill>
              <a:effectLst>
                <a:outerShdw blurRad="38100" dist="25400" dir="5400000" algn="ctr" rotWithShape="0">
                  <a:srgbClr val="6E747A">
                    <a:alpha val="43000"/>
                  </a:srgbClr>
                </a:outerShdw>
              </a:effectLst>
            </a:endParaRPr>
          </a:p>
          <a:p>
            <a:endParaRPr lang="en-US" altLang="en-US" sz="3200" b="1" noProof="1"/>
          </a:p>
          <a:p>
            <a:endParaRPr lang="en-US" altLang="en-US" sz="3200" b="1" noProof="1"/>
          </a:p>
          <a:p>
            <a:endParaRPr lang="en-US" altLang="en-US" sz="3200" b="1" noProof="1">
              <a:latin typeface="Arial" panose="020B0604020202020204" pitchFamily="34" charset="0"/>
              <a:ea typeface="+mn-ea"/>
              <a:cs typeface="+mn-cs"/>
            </a:endParaRPr>
          </a:p>
          <a:p>
            <a:endParaRPr lang="en-US" altLang="en-US" sz="3200" b="1" noProof="1">
              <a:latin typeface="Arial" panose="020B0604020202020204" pitchFamily="34" charset="0"/>
              <a:ea typeface="+mn-ea"/>
              <a:cs typeface="+mn-cs"/>
            </a:endParaRPr>
          </a:p>
          <a:p>
            <a:r>
              <a:rPr lang="en-US" altLang="en-US" sz="3200" b="1" noProof="1">
                <a:latin typeface="Arial" panose="020B0604020202020204" pitchFamily="34" charset="0"/>
                <a:ea typeface="+mn-ea"/>
                <a:cs typeface="+mn-cs"/>
              </a:rPr>
              <a:t>20.</a:t>
            </a:r>
            <a:r>
              <a:rPr lang="en-US" altLang="en-US" sz="3200" noProof="1">
                <a:latin typeface="Arial" panose="020B0604020202020204" pitchFamily="34" charset="0"/>
                <a:ea typeface="+mn-ea"/>
                <a:cs typeface="+mn-cs"/>
              </a:rPr>
              <a:t> </a:t>
            </a:r>
            <a:r>
              <a:rPr lang="en-US" altLang="en-US" sz="2400" b="1" noProof="1"/>
              <a:t>Tank vs. Zombies (Two Players)</a:t>
            </a:r>
            <a:endParaRPr lang="en-US" altLang="en-US" sz="2400" b="1" noProof="1"/>
          </a:p>
          <a:p>
            <a:r>
              <a:rPr lang="en-US" altLang="en-US" sz="2400" noProof="1"/>
              <a:t>Player 1 controls a tank using arrow keys.</a:t>
            </a:r>
            <a:endParaRPr lang="en-US" altLang="en-US" sz="2400" noProof="1"/>
          </a:p>
          <a:p>
            <a:r>
              <a:rPr lang="en-US" altLang="en-US" sz="2400" noProof="1"/>
              <a:t>Player 2 controls a tank using WSAD keys.</a:t>
            </a:r>
            <a:endParaRPr lang="en-US" altLang="en-US" sz="2400" noProof="1"/>
          </a:p>
          <a:p>
            <a:r>
              <a:rPr lang="en-US" altLang="en-US" sz="2400" noProof="1"/>
              <a:t>Tanks can also shoot zombies.</a:t>
            </a:r>
            <a:endParaRPr lang="en-US" altLang="en-US" sz="2400" noProof="1"/>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16025</Words>
  <Application>WPS Presentation</Application>
  <PresentationFormat/>
  <Paragraphs>848</Paragraphs>
  <Slides>105</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105</vt:i4>
      </vt:variant>
    </vt:vector>
  </HeadingPairs>
  <TitlesOfParts>
    <vt:vector size="113" baseType="lpstr">
      <vt:lpstr>Arial</vt:lpstr>
      <vt:lpstr>SimSun</vt:lpstr>
      <vt:lpstr>Wingdings</vt:lpstr>
      <vt:lpstr>Microsoft YaHei</vt:lpstr>
      <vt:lpstr>Arial Unicode MS</vt:lpstr>
      <vt:lpstr>Calibri</vt:lpstr>
      <vt:lpstr>Default Design</vt:lpstr>
      <vt:lpstr>1_Default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Irfon Hotami</dc:creator>
  <cp:lastModifiedBy>Gulbahor Fayzieva</cp:lastModifiedBy>
  <cp:revision>8</cp:revision>
  <dcterms:created xsi:type="dcterms:W3CDTF">2025-12-09T08:17:00Z</dcterms:created>
  <dcterms:modified xsi:type="dcterms:W3CDTF">2025-12-14T20:19:49Z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1033-12.2.0.23155</vt:lpwstr>
  </property>
  <property fmtid="{D5CDD505-2E9C-101B-9397-08002B2CF9AE}" pid="3" name="ICV">
    <vt:lpwstr>4E6CB027286E438A97E060B621C4FE16_13</vt:lpwstr>
  </property>
</Properties>
</file>